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47"/>
  </p:notesMasterIdLst>
  <p:handoutMasterIdLst>
    <p:handoutMasterId r:id="rId48"/>
  </p:handoutMasterIdLst>
  <p:sldIdLst>
    <p:sldId id="256" r:id="rId2"/>
    <p:sldId id="402" r:id="rId3"/>
    <p:sldId id="410" r:id="rId4"/>
    <p:sldId id="432" r:id="rId5"/>
    <p:sldId id="433" r:id="rId6"/>
    <p:sldId id="434" r:id="rId7"/>
    <p:sldId id="428" r:id="rId8"/>
    <p:sldId id="415" r:id="rId9"/>
    <p:sldId id="316" r:id="rId10"/>
    <p:sldId id="340" r:id="rId11"/>
    <p:sldId id="429" r:id="rId12"/>
    <p:sldId id="342" r:id="rId13"/>
    <p:sldId id="343" r:id="rId14"/>
    <p:sldId id="344" r:id="rId15"/>
    <p:sldId id="427" r:id="rId16"/>
    <p:sldId id="436" r:id="rId17"/>
    <p:sldId id="345" r:id="rId18"/>
    <p:sldId id="437" r:id="rId19"/>
    <p:sldId id="350" r:id="rId20"/>
    <p:sldId id="438" r:id="rId21"/>
    <p:sldId id="408" r:id="rId22"/>
    <p:sldId id="391" r:id="rId23"/>
    <p:sldId id="352" r:id="rId24"/>
    <p:sldId id="398" r:id="rId25"/>
    <p:sldId id="353" r:id="rId26"/>
    <p:sldId id="354" r:id="rId27"/>
    <p:sldId id="395" r:id="rId28"/>
    <p:sldId id="355" r:id="rId29"/>
    <p:sldId id="440" r:id="rId30"/>
    <p:sldId id="399" r:id="rId31"/>
    <p:sldId id="400" r:id="rId32"/>
    <p:sldId id="431" r:id="rId33"/>
    <p:sldId id="357" r:id="rId34"/>
    <p:sldId id="439" r:id="rId35"/>
    <p:sldId id="358" r:id="rId36"/>
    <p:sldId id="360" r:id="rId37"/>
    <p:sldId id="361" r:id="rId38"/>
    <p:sldId id="362" r:id="rId39"/>
    <p:sldId id="359" r:id="rId40"/>
    <p:sldId id="363" r:id="rId41"/>
    <p:sldId id="365" r:id="rId42"/>
    <p:sldId id="366" r:id="rId43"/>
    <p:sldId id="367" r:id="rId44"/>
    <p:sldId id="368" r:id="rId45"/>
    <p:sldId id="300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2850"/>
    <a:srgbClr val="800000"/>
    <a:srgbClr val="000000"/>
    <a:srgbClr val="FF0000"/>
    <a:srgbClr val="FF6E6E"/>
    <a:srgbClr val="6ED29B"/>
    <a:srgbClr val="810000"/>
    <a:srgbClr val="002060"/>
    <a:srgbClr val="FFFFFF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07"/>
    <p:restoredTop sz="94674"/>
  </p:normalViewPr>
  <p:slideViewPr>
    <p:cSldViewPr snapToGrid="0">
      <p:cViewPr varScale="1">
        <p:scale>
          <a:sx n="82" d="100"/>
          <a:sy n="82" d="100"/>
        </p:scale>
        <p:origin x="2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089" y="2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C71DB-12CF-41C9-B7B8-8CB5ECA14FFD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F0ABD-897C-46ED-AB41-01DDA95B4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660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FA7E6-380E-4B6D-B669-84C1FCF4B274}" type="datetimeFigureOut">
              <a:rPr lang="en-US" smtClean="0"/>
              <a:t>8/19/2018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1FB6F-3B80-4B09-A1C6-A845D4239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092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74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757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01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75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97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00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24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3815" y="639928"/>
            <a:ext cx="7396369" cy="1463040"/>
          </a:xfrm>
        </p:spPr>
        <p:txBody>
          <a:bodyPr anchor="ctr">
            <a:normAutofit/>
          </a:bodyPr>
          <a:lstStyle>
            <a:lvl1pPr algn="ctr">
              <a:defRPr sz="4400" spc="200" baseline="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08542" y="2348986"/>
            <a:ext cx="3326914" cy="1463040"/>
          </a:xfrm>
        </p:spPr>
        <p:txBody>
          <a:bodyPr lIns="91440" rIns="9144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00B050"/>
                </a:solidFill>
              </a:defRPr>
            </a:lvl1pPr>
            <a:lvl2pPr marL="457189" indent="0" algn="ctr">
              <a:buNone/>
              <a:defRPr sz="1600"/>
            </a:lvl2pPr>
            <a:lvl3pPr marL="914377" indent="0" algn="ctr">
              <a:buNone/>
              <a:defRPr sz="16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 err="1"/>
              <a:t>Adhikari</a:t>
            </a:r>
            <a:r>
              <a:rPr lang="en-US" dirty="0"/>
              <a:t>, </a:t>
            </a:r>
            <a:r>
              <a:rPr lang="en-US" dirty="0" err="1"/>
              <a:t>Sondhi</a:t>
            </a:r>
            <a:r>
              <a:rPr lang="en-US" dirty="0"/>
              <a:t>, Zhang, Sharma, Prakash</a:t>
            </a:r>
          </a:p>
        </p:txBody>
      </p:sp>
      <p:pic>
        <p:nvPicPr>
          <p:cNvPr id="9" name="Picture 6" descr="https://secure.hosting.vt.edu/www.civilwar.vt.edu/wordpress/wp-content/uploads/2014/05/vt-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799" y="6470704"/>
            <a:ext cx="1680634" cy="36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4783FA-75B5-BC47-8F74-A9561108D1C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6132"/>
            <a:ext cx="1342222" cy="33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188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Font typeface="Wingdings" panose="05000000000000000000" pitchFamily="2" charset="2"/>
              <a:buChar char="q"/>
              <a:defRPr sz="2800" b="0">
                <a:latin typeface="+mn-lt"/>
                <a:cs typeface="Times New Roman" panose="02020603050405020304" pitchFamily="18" charset="0"/>
              </a:defRPr>
            </a:lvl1pPr>
            <a:lvl2pPr marL="470919" indent="-342900">
              <a:buFont typeface="Arial" panose="020B0604020202020204" pitchFamily="34" charset="0"/>
              <a:buChar char="•"/>
              <a:defRPr sz="2400">
                <a:latin typeface="+mn-lt"/>
                <a:cs typeface="Times New Roman" panose="02020603050405020304" pitchFamily="18" charset="0"/>
              </a:defRPr>
            </a:lvl2pPr>
            <a:lvl3pPr marL="596649" indent="-285750">
              <a:buFont typeface="Arial" panose="020B0604020202020204" pitchFamily="34" charset="0"/>
              <a:buChar char="•"/>
              <a:defRPr sz="2000">
                <a:latin typeface="+mn-lt"/>
                <a:cs typeface="Times New Roman" panose="02020603050405020304" pitchFamily="18" charset="0"/>
              </a:defRPr>
            </a:lvl3pPr>
            <a:lvl4pPr marL="742953" indent="-285750">
              <a:buFont typeface="Arial" panose="020B0604020202020204" pitchFamily="34" charset="0"/>
              <a:buChar char="•"/>
              <a:defRPr sz="1400">
                <a:latin typeface="+mn-lt"/>
                <a:cs typeface="Times New Roman" panose="02020603050405020304" pitchFamily="18" charset="0"/>
              </a:defRPr>
            </a:lvl4pPr>
            <a:lvl5pPr marL="925833" indent="-285750">
              <a:buFont typeface="Arial" panose="020B0604020202020204" pitchFamily="34" charset="0"/>
              <a:buChar char="•"/>
              <a:defRPr sz="1400">
                <a:latin typeface="+mn-lt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E82C635A-5396-40E5-B6DF-F7136C0753B8}" type="datetime1">
              <a:rPr lang="en-US" smtClean="0"/>
              <a:t>8/19/2018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0211" y="0"/>
            <a:ext cx="730250" cy="274320"/>
          </a:xfrm>
        </p:spPr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 err="1"/>
              <a:t>Adhikari</a:t>
            </a:r>
            <a:r>
              <a:rPr lang="en-US" dirty="0"/>
              <a:t>, </a:t>
            </a:r>
            <a:r>
              <a:rPr lang="en-US" dirty="0" err="1"/>
              <a:t>Sondhi</a:t>
            </a:r>
            <a:r>
              <a:rPr lang="en-US" dirty="0"/>
              <a:t>, Zhang, Sharma, Prakash</a:t>
            </a:r>
          </a:p>
        </p:txBody>
      </p:sp>
    </p:spTree>
    <p:extLst>
      <p:ext uri="{BB962C8B-B14F-4D97-AF65-F5344CB8AC3E}">
        <p14:creationId xmlns:p14="http://schemas.microsoft.com/office/powerpoint/2010/main" val="2530613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777B278B-68F6-4E48-B82B-52BF97241A8D}" type="datetime1">
              <a:rPr lang="en-US" smtClean="0"/>
              <a:t>8/19/2018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77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6AF7A9FC-128B-43C4-B298-9D69B735E11D}" type="datetime1">
              <a:rPr lang="en-US" smtClean="0"/>
              <a:t>8/19/2018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37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EC84E293-345C-4C13-99AC-2B085A212D73}" type="datetime1">
              <a:rPr lang="en-US" smtClean="0"/>
              <a:t>8/19/2018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589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B0A5A6B1-ED0B-46CD-AA7A-FBEFB8A08E48}" type="datetime1">
              <a:rPr lang="en-US" smtClean="0"/>
              <a:t>8/19/2018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999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4A174290-508C-49FA-A82A-DD7E549C1A0E}" type="datetime1">
              <a:rPr lang="en-US" smtClean="0"/>
              <a:t>8/19/2018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310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7C6D18FF-FE3A-4F69-B2E8-593BFC0C2754}" type="datetime1">
              <a:rPr lang="en-US" smtClean="0"/>
              <a:t>8/19/2018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057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5A0E6622-FAE4-4348-A3AB-CC880663B2AD}" type="datetime1">
              <a:rPr lang="en-US" smtClean="0"/>
              <a:t>8/19/2018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727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180D7EA5-1028-41D3-A73B-816D953EF15F}" type="datetime1">
              <a:rPr lang="en-US" smtClean="0"/>
              <a:t>8/19/2018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380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97359863-3A51-40B2-AB66-580F8F136010}" type="datetime1">
              <a:rPr lang="en-US" smtClean="0"/>
              <a:t>8/19/2018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708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241108"/>
            <a:ext cx="8090154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45" y="1345096"/>
            <a:ext cx="8020305" cy="4936434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 err="1"/>
              <a:t>Adhikari</a:t>
            </a:r>
            <a:r>
              <a:rPr lang="en-US" dirty="0"/>
              <a:t>, </a:t>
            </a:r>
            <a:r>
              <a:rPr lang="en-US" dirty="0" err="1"/>
              <a:t>Sondhi</a:t>
            </a:r>
            <a:r>
              <a:rPr lang="en-US" dirty="0"/>
              <a:t>, Zhang, Sharma, Prakash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3750" y="0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87549" y="241108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https://secure.hosting.vt.edu/www.civilwar.vt.edu/wordpress/wp-content/uploads/2014/05/vt-logo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799" y="6470704"/>
            <a:ext cx="1680634" cy="36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4783FA-75B5-BC47-8F74-A9561108D1C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6132"/>
            <a:ext cx="1342222" cy="33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57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dt="0"/>
  <p:txStyles>
    <p:titleStyle>
      <a:lvl1pPr algn="l" defTabSz="914377" rtl="0" eaLnBrk="1" latinLnBrk="0" hangingPunct="1">
        <a:lnSpc>
          <a:spcPct val="80000"/>
        </a:lnSpc>
        <a:spcBef>
          <a:spcPct val="0"/>
        </a:spcBef>
        <a:buNone/>
        <a:defRPr sz="4400" b="1" kern="1200" cap="all" spc="100" baseline="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7" Type="http://schemas.openxmlformats.org/officeDocument/2006/relationships/image" Target="../media/image3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jpeg"/><Relationship Id="rId3" Type="http://schemas.openxmlformats.org/officeDocument/2006/relationships/image" Target="../media/image38.jpeg"/><Relationship Id="rId7" Type="http://schemas.openxmlformats.org/officeDocument/2006/relationships/image" Target="../media/image40.jp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jpeg"/><Relationship Id="rId5" Type="http://schemas.openxmlformats.org/officeDocument/2006/relationships/image" Target="../media/image11.png"/><Relationship Id="rId10" Type="http://schemas.openxmlformats.org/officeDocument/2006/relationships/image" Target="../media/image43.png"/><Relationship Id="rId4" Type="http://schemas.openxmlformats.org/officeDocument/2006/relationships/image" Target="../media/image16.png"/><Relationship Id="rId9" Type="http://schemas.openxmlformats.org/officeDocument/2006/relationships/image" Target="../media/image42.png"/><Relationship Id="rId14" Type="http://schemas.openxmlformats.org/officeDocument/2006/relationships/hyperlink" Target="http://people.cs.vt.edu/~bijay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Mining E-Commerce Query Relations using Customer Interaction Networks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614" y="2503346"/>
            <a:ext cx="6623846" cy="272307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B0F0"/>
                </a:solidFill>
                <a:cs typeface="Arial" panose="020B0604020202020204" pitchFamily="34" charset="0"/>
              </a:rPr>
              <a:t>Bijaya </a:t>
            </a:r>
            <a:r>
              <a:rPr lang="en-US" sz="2400" dirty="0" err="1">
                <a:solidFill>
                  <a:srgbClr val="00B0F0"/>
                </a:solidFill>
                <a:cs typeface="Arial" panose="020B0604020202020204" pitchFamily="34" charset="0"/>
              </a:rPr>
              <a:t>Adhikari</a:t>
            </a:r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*</a:t>
            </a:r>
            <a:r>
              <a:rPr lang="en-US" sz="2400" dirty="0">
                <a:solidFill>
                  <a:srgbClr val="00B0F0"/>
                </a:solidFill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Parikshit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Sondhi</a:t>
            </a:r>
            <a:r>
              <a:rPr lang="en-US" sz="2400" baseline="30000" dirty="0">
                <a:cs typeface="Arial" panose="020B0604020202020204" pitchFamily="34" charset="0"/>
              </a:rPr>
              <a:t>+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Wenke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Zhang</a:t>
            </a:r>
            <a:r>
              <a:rPr lang="en-US" sz="2400" baseline="30000" dirty="0">
                <a:cs typeface="Arial" panose="020B0604020202020204" pitchFamily="34" charset="0"/>
              </a:rPr>
              <a:t>+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,</a:t>
            </a:r>
          </a:p>
          <a:p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Mohit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Sharma</a:t>
            </a:r>
            <a:r>
              <a:rPr lang="en-US" sz="2400" baseline="30000" dirty="0">
                <a:cs typeface="Arial" panose="020B0604020202020204" pitchFamily="34" charset="0"/>
              </a:rPr>
              <a:t>+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and B. Aditya Prakash</a:t>
            </a:r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*</a:t>
            </a:r>
          </a:p>
          <a:p>
            <a:endParaRPr lang="en-US" sz="18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FF0000"/>
                </a:solidFill>
                <a:cs typeface="Arial" panose="020B0604020202020204" pitchFamily="34" charset="0"/>
              </a:rPr>
              <a:t>*Department of Computer Science, Virginia Tech</a:t>
            </a:r>
          </a:p>
          <a:p>
            <a:r>
              <a:rPr lang="en-US" sz="2000" baseline="30000" dirty="0">
                <a:cs typeface="Arial" panose="020B0604020202020204" pitchFamily="34" charset="0"/>
              </a:rPr>
              <a:t>+</a:t>
            </a:r>
            <a:r>
              <a:rPr lang="en-US" sz="2000" dirty="0">
                <a:cs typeface="Arial" panose="020B0604020202020204" pitchFamily="34" charset="0"/>
              </a:rPr>
              <a:t>Walmart Labs</a:t>
            </a:r>
          </a:p>
          <a:p>
            <a:endParaRPr lang="en-US" sz="1200" dirty="0"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TextBox 5"/>
          <p:cNvSpPr txBox="1"/>
          <p:nvPr/>
        </p:nvSpPr>
        <p:spPr>
          <a:xfrm>
            <a:off x="3244406" y="5515301"/>
            <a:ext cx="265518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dirty="0">
                <a:cs typeface="Arial" panose="020B0604020202020204" pitchFamily="34" charset="0"/>
              </a:rPr>
              <a:t>WWW, Lyon, April 26</a:t>
            </a:r>
            <a:r>
              <a:rPr lang="en-US" sz="1350" baseline="30000" dirty="0">
                <a:cs typeface="Arial" panose="020B0604020202020204" pitchFamily="34" charset="0"/>
              </a:rPr>
              <a:t>th</a:t>
            </a:r>
            <a:r>
              <a:rPr lang="en-US" sz="1350" dirty="0">
                <a:cs typeface="Arial" panose="020B0604020202020204" pitchFamily="34" charset="0"/>
              </a:rPr>
              <a:t>,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B92A1D-A1D2-3744-8C12-422921405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0994" y="369738"/>
            <a:ext cx="1689545" cy="46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3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727" y="2420200"/>
            <a:ext cx="1006205" cy="12794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1345096"/>
            <a:ext cx="5709164" cy="4936434"/>
          </a:xfrm>
        </p:spPr>
        <p:txBody>
          <a:bodyPr/>
          <a:lstStyle/>
          <a:p>
            <a:r>
              <a:rPr lang="en-US" dirty="0"/>
              <a:t>Begins with query submission</a:t>
            </a:r>
          </a:p>
          <a:p>
            <a:endParaRPr lang="en-US" dirty="0"/>
          </a:p>
          <a:p>
            <a:r>
              <a:rPr lang="en-US" dirty="0"/>
              <a:t>List of results are produced</a:t>
            </a:r>
          </a:p>
          <a:p>
            <a:endParaRPr lang="en-US" dirty="0"/>
          </a:p>
          <a:p>
            <a:r>
              <a:rPr lang="en-US" dirty="0"/>
              <a:t>Based on the result</a:t>
            </a:r>
          </a:p>
          <a:p>
            <a:pPr lvl="1"/>
            <a:r>
              <a:rPr lang="en-US" dirty="0"/>
              <a:t>Click</a:t>
            </a:r>
          </a:p>
          <a:p>
            <a:pPr lvl="1"/>
            <a:r>
              <a:rPr lang="en-US" dirty="0"/>
              <a:t>Purchase</a:t>
            </a:r>
          </a:p>
          <a:p>
            <a:pPr lvl="1"/>
            <a:r>
              <a:rPr lang="en-US" dirty="0"/>
              <a:t>Reformulate the query</a:t>
            </a:r>
          </a:p>
          <a:p>
            <a:pPr lvl="2"/>
            <a:r>
              <a:rPr lang="en-US" dirty="0"/>
              <a:t>Specialization</a:t>
            </a:r>
          </a:p>
          <a:p>
            <a:pPr lvl="2"/>
            <a:r>
              <a:rPr lang="en-US" dirty="0"/>
              <a:t>Generalization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28068" y="1203574"/>
            <a:ext cx="21387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“sweater”</a:t>
            </a:r>
            <a:endParaRPr lang="en-US" b="1" dirty="0"/>
          </a:p>
        </p:txBody>
      </p:sp>
      <p:pic>
        <p:nvPicPr>
          <p:cNvPr id="1032" name="Picture 8" descr="Image result for swea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818" y="2505172"/>
            <a:ext cx="961532" cy="128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5652247" y="2339785"/>
            <a:ext cx="3083859" cy="1515036"/>
          </a:xfrm>
          <a:prstGeom prst="rect">
            <a:avLst/>
          </a:pr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4" name="Picture 10" descr="Image result for sweat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150" y="2506880"/>
            <a:ext cx="998577" cy="121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click icon transpare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145" y="3320697"/>
            <a:ext cx="1620773" cy="1178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buy icon transparen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727" y="3315444"/>
            <a:ext cx="997484" cy="997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886473" y="4849510"/>
            <a:ext cx="28837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“red sweater”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7057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Log of Engagement</a:t>
            </a:r>
          </a:p>
          <a:p>
            <a:pPr lvl="1"/>
            <a:r>
              <a:rPr lang="en-US" dirty="0"/>
              <a:t>Organized by `sessions’</a:t>
            </a:r>
          </a:p>
          <a:p>
            <a:r>
              <a:rPr lang="en-US" dirty="0"/>
              <a:t>Consists of</a:t>
            </a:r>
          </a:p>
          <a:p>
            <a:pPr lvl="1"/>
            <a:r>
              <a:rPr lang="en-US" dirty="0"/>
              <a:t>Queries and engagement</a:t>
            </a:r>
          </a:p>
          <a:p>
            <a:pPr lvl="1"/>
            <a:r>
              <a:rPr lang="en-US" dirty="0"/>
              <a:t>Sorted by time</a:t>
            </a:r>
          </a:p>
          <a:p>
            <a:r>
              <a:rPr lang="en-US" dirty="0"/>
              <a:t>Engagement data captures</a:t>
            </a:r>
          </a:p>
          <a:p>
            <a:pPr lvl="1"/>
            <a:r>
              <a:rPr lang="en-US" dirty="0"/>
              <a:t>User intent</a:t>
            </a:r>
          </a:p>
          <a:p>
            <a:pPr lvl="1"/>
            <a:r>
              <a:rPr lang="en-US" dirty="0"/>
              <a:t>Measure of satisfaction</a:t>
            </a:r>
          </a:p>
          <a:p>
            <a:pPr lvl="1"/>
            <a:r>
              <a:rPr lang="en-US" dirty="0"/>
              <a:t>Evolution of intent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545" y="2478814"/>
            <a:ext cx="3422909" cy="19811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30372" y="1929189"/>
            <a:ext cx="2318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Engagement log</a:t>
            </a:r>
          </a:p>
        </p:txBody>
      </p:sp>
      <p:sp>
        <p:nvSpPr>
          <p:cNvPr id="8" name="Rectangle 7"/>
          <p:cNvSpPr/>
          <p:nvPr/>
        </p:nvSpPr>
        <p:spPr>
          <a:xfrm>
            <a:off x="5383306" y="2433921"/>
            <a:ext cx="1873623" cy="10847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469877" y="5758310"/>
            <a:ext cx="4083323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Many possible applications</a:t>
            </a:r>
          </a:p>
        </p:txBody>
      </p:sp>
    </p:spTree>
    <p:extLst>
      <p:ext uri="{BB962C8B-B14F-4D97-AF65-F5344CB8AC3E}">
        <p14:creationId xmlns:p14="http://schemas.microsoft.com/office/powerpoint/2010/main" val="173283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 1: Intent Based Query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4482608" cy="4936434"/>
          </a:xfrm>
        </p:spPr>
        <p:txBody>
          <a:bodyPr>
            <a:normAutofit/>
          </a:bodyPr>
          <a:lstStyle/>
          <a:p>
            <a:r>
              <a:rPr lang="en-US" dirty="0"/>
              <a:t>Important to group queries with similar intents </a:t>
            </a:r>
          </a:p>
          <a:p>
            <a:pPr lvl="1"/>
            <a:r>
              <a:rPr lang="en-US" dirty="0"/>
              <a:t>Improve search results</a:t>
            </a:r>
          </a:p>
          <a:p>
            <a:pPr marL="128019" lvl="1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A natural question</a:t>
            </a:r>
          </a:p>
          <a:p>
            <a:pPr lvl="1"/>
            <a:r>
              <a:rPr lang="en-US" dirty="0"/>
              <a:t>How to group queries with the same intents?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5373440" y="1344682"/>
            <a:ext cx="11955" cy="465674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57908" y="3867202"/>
            <a:ext cx="3434723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“Phone” “Mobile” “TV” “Television”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03168" y="4677744"/>
            <a:ext cx="1767600" cy="36933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“TV” “Television”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03168" y="5138518"/>
            <a:ext cx="1851789" cy="369332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“Phone” “Mobile” </a:t>
            </a:r>
          </a:p>
        </p:txBody>
      </p:sp>
      <p:sp>
        <p:nvSpPr>
          <p:cNvPr id="16" name="Down Arrow 15"/>
          <p:cNvSpPr/>
          <p:nvPr/>
        </p:nvSpPr>
        <p:spPr>
          <a:xfrm>
            <a:off x="7373469" y="4289612"/>
            <a:ext cx="237565" cy="318247"/>
          </a:xfrm>
          <a:prstGeom prst="downArrow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 descr="ttp://www.logicbroker.com/wp-content/uploads/2013/12/Ecommerce-design-tips-to-avoi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547" y="1163846"/>
            <a:ext cx="2369410" cy="236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1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 2: item recommendation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4482608" cy="4936434"/>
          </a:xfrm>
        </p:spPr>
        <p:txBody>
          <a:bodyPr>
            <a:normAutofit/>
          </a:bodyPr>
          <a:lstStyle/>
          <a:p>
            <a:r>
              <a:rPr lang="en-US" dirty="0"/>
              <a:t>Many queries have little/no engagement data</a:t>
            </a:r>
          </a:p>
          <a:p>
            <a:pPr lvl="1"/>
            <a:r>
              <a:rPr lang="en-US" dirty="0"/>
              <a:t>``rare’’ queries</a:t>
            </a:r>
          </a:p>
          <a:p>
            <a:pPr marL="128019" lvl="1" indent="0">
              <a:buNone/>
            </a:pPr>
            <a:endParaRPr lang="en-US" dirty="0"/>
          </a:p>
          <a:p>
            <a:pPr marL="128019" lvl="1" indent="0">
              <a:buNone/>
            </a:pPr>
            <a:endParaRPr lang="en-US" dirty="0"/>
          </a:p>
          <a:p>
            <a:r>
              <a:rPr lang="en-US" dirty="0"/>
              <a:t>Problem</a:t>
            </a:r>
          </a:p>
          <a:p>
            <a:pPr lvl="1"/>
            <a:r>
              <a:rPr lang="en-US" dirty="0"/>
              <a:t>How to recommend items for such queries?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5373440" y="1344682"/>
            <a:ext cx="11955" cy="465674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229343" y="1516094"/>
            <a:ext cx="2063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“unicorn”</a:t>
            </a:r>
            <a:endParaRPr lang="en-US" b="1" dirty="0"/>
          </a:p>
        </p:txBody>
      </p:sp>
      <p:sp>
        <p:nvSpPr>
          <p:cNvPr id="20" name="Down Arrow 19"/>
          <p:cNvSpPr/>
          <p:nvPr/>
        </p:nvSpPr>
        <p:spPr>
          <a:xfrm>
            <a:off x="7023847" y="2251267"/>
            <a:ext cx="305874" cy="543487"/>
          </a:xfrm>
          <a:prstGeom prst="downArrow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" descr="Image result for unicorn toys walm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514" y="2974603"/>
            <a:ext cx="2045260" cy="204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43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837945" y="1345096"/>
            <a:ext cx="4482608" cy="4936434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Queries impact each other</a:t>
            </a:r>
          </a:p>
          <a:p>
            <a:pPr lvl="1"/>
            <a:r>
              <a:rPr lang="en-US" dirty="0"/>
              <a:t>Engagement data from one can be used for another</a:t>
            </a:r>
          </a:p>
          <a:p>
            <a:r>
              <a:rPr lang="en-US" dirty="0"/>
              <a:t>A natural question</a:t>
            </a:r>
          </a:p>
          <a:p>
            <a:pPr lvl="1"/>
            <a:r>
              <a:rPr lang="en-US" dirty="0"/>
              <a:t>Which queries have the highest cumulative impact on others?</a:t>
            </a:r>
          </a:p>
          <a:p>
            <a:r>
              <a:rPr lang="en-US" dirty="0"/>
              <a:t>Critical Queries </a:t>
            </a:r>
          </a:p>
          <a:p>
            <a:pPr lvl="1"/>
            <a:r>
              <a:rPr lang="en-US" dirty="0"/>
              <a:t>Meaningful representatives</a:t>
            </a:r>
          </a:p>
          <a:p>
            <a:pPr lvl="1"/>
            <a:r>
              <a:rPr lang="en-US" dirty="0"/>
              <a:t>Improve other queries</a:t>
            </a:r>
          </a:p>
          <a:p>
            <a:pPr lvl="1"/>
            <a:r>
              <a:rPr lang="en-US" dirty="0"/>
              <a:t>Measure state of the search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8096" y="241108"/>
            <a:ext cx="8090154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3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kern="1200" cap="all" spc="100" baseline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Application 3: critical queries</a:t>
            </a: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8770211" y="0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1BE169-5F33-4002-A332-9BF0EA1EAB5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5373440" y="1344682"/>
            <a:ext cx="11955" cy="465674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46939" y="1696699"/>
            <a:ext cx="1053494" cy="369332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‘‘iPhone’’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3692" y="2845839"/>
            <a:ext cx="1002197" cy="369332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‘‘Phone’’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31106" y="2848577"/>
            <a:ext cx="885160" cy="385428"/>
          </a:xfrm>
          <a:prstGeom prst="rect">
            <a:avLst/>
          </a:pr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7149354" y="3388231"/>
            <a:ext cx="227500" cy="548469"/>
          </a:xfrm>
          <a:prstGeom prst="downArrow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290" y="4042483"/>
            <a:ext cx="835527" cy="150973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848" y="4042483"/>
            <a:ext cx="759127" cy="1454536"/>
          </a:xfrm>
          <a:prstGeom prst="rect">
            <a:avLst/>
          </a:prstGeom>
        </p:spPr>
      </p:pic>
      <p:sp>
        <p:nvSpPr>
          <p:cNvPr id="25" name="Down Arrow 24"/>
          <p:cNvSpPr/>
          <p:nvPr/>
        </p:nvSpPr>
        <p:spPr>
          <a:xfrm>
            <a:off x="7149354" y="2220257"/>
            <a:ext cx="227500" cy="548469"/>
          </a:xfrm>
          <a:prstGeom prst="downArrow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41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1345096"/>
            <a:ext cx="5361148" cy="4936434"/>
          </a:xfrm>
        </p:spPr>
        <p:txBody>
          <a:bodyPr/>
          <a:lstStyle/>
          <a:p>
            <a:r>
              <a:rPr lang="en-US" b="1" dirty="0"/>
              <a:t>A1: Intent based Query Clustering</a:t>
            </a:r>
          </a:p>
          <a:p>
            <a:pPr lvl="1"/>
            <a:r>
              <a:rPr lang="en-US" dirty="0"/>
              <a:t>Naïve methods like string matching don’t work well</a:t>
            </a:r>
          </a:p>
          <a:p>
            <a:pPr lvl="1"/>
            <a:r>
              <a:rPr lang="en-US" dirty="0"/>
              <a:t>Meta data like query category not available</a:t>
            </a:r>
          </a:p>
          <a:p>
            <a:r>
              <a:rPr lang="en-US" b="1" dirty="0"/>
              <a:t>A2: Item recommendation</a:t>
            </a:r>
          </a:p>
          <a:p>
            <a:pPr lvl="1"/>
            <a:r>
              <a:rPr lang="en-US" dirty="0"/>
              <a:t>No engagement data</a:t>
            </a:r>
          </a:p>
          <a:p>
            <a:r>
              <a:rPr lang="en-US" b="1" dirty="0"/>
              <a:t>A3: Mining critical queries</a:t>
            </a:r>
          </a:p>
          <a:p>
            <a:pPr lvl="1"/>
            <a:r>
              <a:rPr lang="en-US" dirty="0"/>
              <a:t>Characterizing impact and importance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6" name="Picture 2" descr="ttp://www.logicbroker.com/wp-content/uploads/2013/12/Ecommerce-design-tips-to-avoi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1" y="1117821"/>
            <a:ext cx="2369410" cy="236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167" y="4013481"/>
            <a:ext cx="2645875" cy="15313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2391" y="3551816"/>
            <a:ext cx="2318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Engagement log</a:t>
            </a:r>
          </a:p>
        </p:txBody>
      </p:sp>
    </p:spTree>
    <p:extLst>
      <p:ext uri="{BB962C8B-B14F-4D97-AF65-F5344CB8AC3E}">
        <p14:creationId xmlns:p14="http://schemas.microsoft.com/office/powerpoint/2010/main" val="267166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1345096"/>
            <a:ext cx="4818784" cy="4936434"/>
          </a:xfrm>
        </p:spPr>
        <p:txBody>
          <a:bodyPr/>
          <a:lstStyle/>
          <a:p>
            <a:pPr marL="571500"/>
            <a:r>
              <a:rPr lang="en-US" dirty="0"/>
              <a:t>All problems rely on query/item relations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571500"/>
            <a:r>
              <a:rPr lang="en-US" b="1" dirty="0">
                <a:solidFill>
                  <a:srgbClr val="FF0000"/>
                </a:solidFill>
              </a:rPr>
              <a:t>Our Idea: </a:t>
            </a:r>
          </a:p>
          <a:p>
            <a:pPr marL="585219" lvl="1"/>
            <a:r>
              <a:rPr lang="en-US" dirty="0">
                <a:solidFill>
                  <a:srgbClr val="FF0000"/>
                </a:solidFill>
              </a:rPr>
              <a:t>Build graphs</a:t>
            </a:r>
          </a:p>
          <a:p>
            <a:pPr marL="585219" lvl="1"/>
            <a:r>
              <a:rPr lang="en-US" dirty="0">
                <a:solidFill>
                  <a:srgbClr val="FF0000"/>
                </a:solidFill>
              </a:rPr>
              <a:t>Capture relations</a:t>
            </a:r>
          </a:p>
          <a:p>
            <a:pPr marL="585219" lvl="1"/>
            <a:r>
              <a:rPr lang="en-US" dirty="0">
                <a:solidFill>
                  <a:srgbClr val="FF0000"/>
                </a:solidFill>
              </a:rPr>
              <a:t>Leverage graphs to solve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336" y="1711315"/>
            <a:ext cx="2645875" cy="15313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84560" y="1249650"/>
            <a:ext cx="2318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Engagement log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001" y="4229199"/>
            <a:ext cx="2604842" cy="1315446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 rot="5400000">
            <a:off x="7148021" y="3584237"/>
            <a:ext cx="591359" cy="458151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of our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5144401" cy="4936434"/>
          </a:xfrm>
        </p:spPr>
        <p:txBody>
          <a:bodyPr/>
          <a:lstStyle/>
          <a:p>
            <a:r>
              <a:rPr lang="en-US" dirty="0"/>
              <a:t>Generate</a:t>
            </a:r>
          </a:p>
          <a:p>
            <a:pPr lvl="1"/>
            <a:r>
              <a:rPr lang="en-US" dirty="0"/>
              <a:t>Generate </a:t>
            </a:r>
            <a:r>
              <a:rPr lang="en-US" b="1" dirty="0">
                <a:solidFill>
                  <a:srgbClr val="00B050"/>
                </a:solidFill>
              </a:rPr>
              <a:t>meaningful</a:t>
            </a:r>
            <a:r>
              <a:rPr lang="en-US" dirty="0"/>
              <a:t> Customer Interaction </a:t>
            </a:r>
            <a:r>
              <a:rPr lang="en-US" b="1" dirty="0">
                <a:solidFill>
                  <a:srgbClr val="00B050"/>
                </a:solidFill>
              </a:rPr>
              <a:t>Networks</a:t>
            </a:r>
            <a:r>
              <a:rPr lang="en-US" dirty="0"/>
              <a:t> from </a:t>
            </a:r>
            <a:r>
              <a:rPr lang="en-US" b="1" dirty="0">
                <a:solidFill>
                  <a:srgbClr val="00B050"/>
                </a:solidFill>
              </a:rPr>
              <a:t>engagement</a:t>
            </a:r>
            <a:r>
              <a:rPr lang="en-US" dirty="0"/>
              <a:t> data</a:t>
            </a:r>
          </a:p>
          <a:p>
            <a:r>
              <a:rPr lang="en-US" dirty="0"/>
              <a:t>Understand</a:t>
            </a:r>
          </a:p>
          <a:p>
            <a:pPr lvl="1"/>
            <a:r>
              <a:rPr lang="en-US" dirty="0"/>
              <a:t>Develop </a:t>
            </a:r>
            <a:r>
              <a:rPr lang="en-US" b="1" dirty="0">
                <a:solidFill>
                  <a:srgbClr val="00B050"/>
                </a:solidFill>
              </a:rPr>
              <a:t>insights</a:t>
            </a:r>
            <a:r>
              <a:rPr lang="en-US" dirty="0"/>
              <a:t> of the nature of the generated networks</a:t>
            </a:r>
          </a:p>
          <a:p>
            <a:r>
              <a:rPr lang="en-US" dirty="0"/>
              <a:t>Exploit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Leverage</a:t>
            </a:r>
            <a:r>
              <a:rPr lang="en-US" dirty="0"/>
              <a:t> new</a:t>
            </a:r>
            <a:r>
              <a:rPr lang="en-US" b="1" dirty="0"/>
              <a:t> </a:t>
            </a:r>
            <a:r>
              <a:rPr lang="en-US" b="1" dirty="0">
                <a:solidFill>
                  <a:srgbClr val="00B050"/>
                </a:solidFill>
              </a:rPr>
              <a:t>insights</a:t>
            </a:r>
            <a:r>
              <a:rPr lang="en-US" b="1" dirty="0"/>
              <a:t> </a:t>
            </a:r>
            <a:r>
              <a:rPr lang="en-US" dirty="0"/>
              <a:t>for Query Mining tasks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9</a:t>
            </a:fld>
            <a:endParaRPr lang="en-US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697" y="2910192"/>
            <a:ext cx="2045797" cy="1033128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6261018" y="5082265"/>
            <a:ext cx="29367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Intent based Query Clustering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Item Recommendation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Mining Critical Queries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…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86066" y="4510891"/>
            <a:ext cx="2757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Query Mining Tasks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855" y="688821"/>
            <a:ext cx="2229839" cy="1290599"/>
          </a:xfrm>
          <a:prstGeom prst="rect">
            <a:avLst/>
          </a:prstGeom>
        </p:spPr>
      </p:pic>
      <p:sp>
        <p:nvSpPr>
          <p:cNvPr id="53" name="Right Arrow 52"/>
          <p:cNvSpPr/>
          <p:nvPr/>
        </p:nvSpPr>
        <p:spPr>
          <a:xfrm rot="5400000">
            <a:off x="7444783" y="4080339"/>
            <a:ext cx="335727" cy="458151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7241293" y="2509479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CIN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481697" y="159634"/>
            <a:ext cx="2261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Engagement log</a:t>
            </a:r>
          </a:p>
        </p:txBody>
      </p:sp>
      <p:sp>
        <p:nvSpPr>
          <p:cNvPr id="56" name="Right Arrow 55"/>
          <p:cNvSpPr/>
          <p:nvPr/>
        </p:nvSpPr>
        <p:spPr>
          <a:xfrm rot="5400000">
            <a:off x="7386912" y="2044411"/>
            <a:ext cx="335727" cy="458151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07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3" grpId="0" animBg="1"/>
      <p:bldP spid="54" grpId="0"/>
      <p:bldP spid="55" grpId="0"/>
      <p:bldP spid="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en-US" b="1" dirty="0">
                <a:solidFill>
                  <a:srgbClr val="00B050"/>
                </a:solidFill>
              </a:rPr>
              <a:t>Customer Interaction Networks</a:t>
            </a:r>
            <a:r>
              <a:rPr lang="en-US" dirty="0"/>
              <a:t> </a:t>
            </a:r>
          </a:p>
          <a:p>
            <a:r>
              <a:rPr lang="en-US" dirty="0"/>
              <a:t>Application 1: Intent Based Query Clustering</a:t>
            </a:r>
            <a:endParaRPr lang="en-US" b="0" dirty="0"/>
          </a:p>
          <a:p>
            <a:r>
              <a:rPr lang="en-US" dirty="0"/>
              <a:t>Application 2: Item Recommendation</a:t>
            </a:r>
          </a:p>
          <a:p>
            <a:r>
              <a:rPr lang="en-US" b="0" dirty="0"/>
              <a:t>Application 3: Critical Queries</a:t>
            </a:r>
          </a:p>
          <a:p>
            <a:r>
              <a:rPr lang="en-US" dirty="0"/>
              <a:t>Conclusion</a:t>
            </a:r>
            <a:endParaRPr lang="en-US" b="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6" name="L-Shape 5"/>
          <p:cNvSpPr/>
          <p:nvPr/>
        </p:nvSpPr>
        <p:spPr>
          <a:xfrm rot="18806691">
            <a:off x="889435" y="135383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01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1345096"/>
            <a:ext cx="4971658" cy="4936434"/>
          </a:xfrm>
        </p:spPr>
        <p:txBody>
          <a:bodyPr/>
          <a:lstStyle/>
          <a:p>
            <a:r>
              <a:rPr lang="en-US" dirty="0"/>
              <a:t>We generate following networks:</a:t>
            </a:r>
          </a:p>
          <a:p>
            <a:pPr lvl="1"/>
            <a:r>
              <a:rPr lang="en-US" dirty="0"/>
              <a:t>Query Reformulation Network (QRN)</a:t>
            </a:r>
          </a:p>
          <a:p>
            <a:pPr lvl="1"/>
            <a:r>
              <a:rPr lang="en-US" dirty="0"/>
              <a:t>Item Click Network (ICN)</a:t>
            </a:r>
          </a:p>
          <a:p>
            <a:pPr lvl="1"/>
            <a:r>
              <a:rPr lang="en-US" dirty="0"/>
              <a:t>Composite Click Network (CCN)</a:t>
            </a:r>
          </a:p>
          <a:p>
            <a:pPr lvl="1"/>
            <a:r>
              <a:rPr lang="en-US" dirty="0"/>
              <a:t>Cover Network (CN)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510" y="4286281"/>
            <a:ext cx="2045797" cy="10331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668" y="2064910"/>
            <a:ext cx="2229839" cy="12905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35106" y="3885568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75510" y="1535723"/>
            <a:ext cx="2261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Engagement log</a:t>
            </a:r>
          </a:p>
        </p:txBody>
      </p:sp>
      <p:sp>
        <p:nvSpPr>
          <p:cNvPr id="10" name="Right Arrow 9"/>
          <p:cNvSpPr/>
          <p:nvPr/>
        </p:nvSpPr>
        <p:spPr>
          <a:xfrm rot="5400000">
            <a:off x="7180725" y="3420500"/>
            <a:ext cx="335727" cy="458151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3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QRN: Query Reformulation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Query-to-Query relations</a:t>
            </a:r>
          </a:p>
          <a:p>
            <a:r>
              <a:rPr lang="en-US" dirty="0"/>
              <a:t>Nodes: Queries</a:t>
            </a:r>
          </a:p>
          <a:p>
            <a:r>
              <a:rPr lang="en-US" dirty="0"/>
              <a:t>Edges: Reformulation</a:t>
            </a:r>
          </a:p>
          <a:p>
            <a:endParaRPr lang="en-US" dirty="0"/>
          </a:p>
          <a:p>
            <a:r>
              <a:rPr lang="en-US" dirty="0"/>
              <a:t>Construction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Consecutive</a:t>
            </a:r>
            <a:r>
              <a:rPr lang="en-US" dirty="0"/>
              <a:t> queries in a session</a:t>
            </a:r>
          </a:p>
          <a:p>
            <a:pPr lvl="1"/>
            <a:r>
              <a:rPr lang="en-US" dirty="0"/>
              <a:t>Having </a:t>
            </a:r>
            <a:r>
              <a:rPr lang="en-US" dirty="0">
                <a:solidFill>
                  <a:srgbClr val="00B050"/>
                </a:solidFill>
              </a:rPr>
              <a:t>minimum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Appearance</a:t>
            </a:r>
            <a:r>
              <a:rPr lang="en-US" dirty="0"/>
              <a:t> threshold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Reformulation</a:t>
            </a:r>
            <a:r>
              <a:rPr lang="en-US" dirty="0"/>
              <a:t> threshold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498" y="4834202"/>
            <a:ext cx="2045797" cy="10331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87936" y="3925268"/>
            <a:ext cx="28909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Query Reformulation</a:t>
            </a:r>
          </a:p>
          <a:p>
            <a:pPr algn="ctr"/>
            <a:r>
              <a:rPr lang="en-US" sz="2400" b="1" dirty="0"/>
              <a:t> Network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24633" y="1324610"/>
            <a:ext cx="2261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Engagement log</a:t>
            </a:r>
          </a:p>
        </p:txBody>
      </p:sp>
      <p:sp>
        <p:nvSpPr>
          <p:cNvPr id="11" name="Right Arrow 10"/>
          <p:cNvSpPr/>
          <p:nvPr/>
        </p:nvSpPr>
        <p:spPr>
          <a:xfrm rot="5400000">
            <a:off x="7501564" y="3402126"/>
            <a:ext cx="335727" cy="458151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043" y="1821257"/>
            <a:ext cx="2645875" cy="153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8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ICN: Item Click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18298" y="3925268"/>
            <a:ext cx="14301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Item Click</a:t>
            </a:r>
          </a:p>
          <a:p>
            <a:pPr algn="ctr"/>
            <a:r>
              <a:rPr lang="en-US" sz="2400" b="1" dirty="0"/>
              <a:t>Network</a:t>
            </a:r>
          </a:p>
        </p:txBody>
      </p:sp>
      <p:sp>
        <p:nvSpPr>
          <p:cNvPr id="10" name="Right Arrow 9"/>
          <p:cNvSpPr/>
          <p:nvPr/>
        </p:nvSpPr>
        <p:spPr>
          <a:xfrm rot="5400000">
            <a:off x="7501564" y="3402126"/>
            <a:ext cx="335727" cy="458151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Query-to-Item relations</a:t>
            </a:r>
          </a:p>
          <a:p>
            <a:r>
              <a:rPr lang="en-US" dirty="0"/>
              <a:t>Nodes: Queries/Items</a:t>
            </a:r>
          </a:p>
          <a:p>
            <a:r>
              <a:rPr lang="en-US" dirty="0"/>
              <a:t>Edges: Click</a:t>
            </a:r>
          </a:p>
          <a:p>
            <a:endParaRPr lang="en-US" dirty="0"/>
          </a:p>
          <a:p>
            <a:r>
              <a:rPr lang="en-US" dirty="0"/>
              <a:t>Construction</a:t>
            </a:r>
          </a:p>
          <a:p>
            <a:pPr lvl="1"/>
            <a:r>
              <a:rPr lang="en-US" dirty="0"/>
              <a:t>Clicks observed in the log</a:t>
            </a:r>
          </a:p>
          <a:p>
            <a:pPr lvl="1"/>
            <a:r>
              <a:rPr lang="en-US" dirty="0"/>
              <a:t>Having </a:t>
            </a:r>
            <a:r>
              <a:rPr lang="en-US" dirty="0">
                <a:solidFill>
                  <a:srgbClr val="00B050"/>
                </a:solidFill>
              </a:rPr>
              <a:t>minimum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Appearance</a:t>
            </a:r>
            <a:r>
              <a:rPr lang="en-US" dirty="0"/>
              <a:t> threshold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Click</a:t>
            </a:r>
            <a:r>
              <a:rPr lang="en-US" dirty="0"/>
              <a:t> threshold</a:t>
            </a:r>
          </a:p>
          <a:p>
            <a:endParaRPr lang="en-US" dirty="0"/>
          </a:p>
        </p:txBody>
      </p:sp>
      <p:pic>
        <p:nvPicPr>
          <p:cNvPr id="13" name="Content Placeholder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683" y="4945439"/>
            <a:ext cx="1909485" cy="9991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24633" y="1324610"/>
            <a:ext cx="2261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Engagement log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043" y="1821257"/>
            <a:ext cx="2645875" cy="153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19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CIN</a:t>
            </a:r>
            <a:r>
              <a:rPr lang="en-US" sz="2800" dirty="0"/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5125608"/>
          </a:xfrm>
        </p:spPr>
        <p:txBody>
          <a:bodyPr>
            <a:normAutofit/>
          </a:bodyPr>
          <a:lstStyle/>
          <a:p>
            <a:r>
              <a:rPr lang="en-US" dirty="0"/>
              <a:t>CN: Cover Network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CCN: Composite Click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24226" y="1837303"/>
            <a:ext cx="2821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Item Click Network</a:t>
            </a:r>
            <a:endParaRPr lang="en-US" sz="2400" b="1" dirty="0"/>
          </a:p>
        </p:txBody>
      </p:sp>
      <p:pic>
        <p:nvPicPr>
          <p:cNvPr id="7" name="Content Placeholder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245" y="2253953"/>
            <a:ext cx="1909485" cy="999199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4262849" y="2488142"/>
            <a:ext cx="545913" cy="458151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6556" y="1792288"/>
            <a:ext cx="2821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Cover Network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453" y="2222956"/>
            <a:ext cx="1959021" cy="100558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0387" y="4868354"/>
            <a:ext cx="8275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Item Click + Query Reformulation = Composite Click Network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9652" y="5739653"/>
            <a:ext cx="7086501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Not considering other networks which use content</a:t>
            </a:r>
          </a:p>
        </p:txBody>
      </p:sp>
    </p:spTree>
    <p:extLst>
      <p:ext uri="{BB962C8B-B14F-4D97-AF65-F5344CB8AC3E}">
        <p14:creationId xmlns:p14="http://schemas.microsoft.com/office/powerpoint/2010/main" val="20276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-38081"/>
            <a:ext cx="8090154" cy="914400"/>
          </a:xfrm>
        </p:spPr>
        <p:txBody>
          <a:bodyPr>
            <a:normAutofit/>
          </a:bodyPr>
          <a:lstStyle/>
          <a:p>
            <a:r>
              <a:rPr lang="en-US" sz="3600" dirty="0"/>
              <a:t>Empirical properties and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9679" y="3245472"/>
            <a:ext cx="3010155" cy="3240221"/>
          </a:xfrm>
          <a:ln w="190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400" dirty="0"/>
              <a:t>Low Density</a:t>
            </a:r>
          </a:p>
          <a:p>
            <a:r>
              <a:rPr lang="en-US" sz="2400" dirty="0"/>
              <a:t>Heavy Tailed Distributions</a:t>
            </a:r>
          </a:p>
          <a:p>
            <a:r>
              <a:rPr lang="en-US" sz="2400" dirty="0"/>
              <a:t>Positive </a:t>
            </a:r>
            <a:r>
              <a:rPr lang="en-US" sz="2400" dirty="0" err="1"/>
              <a:t>Assortativity</a:t>
            </a:r>
            <a:endParaRPr lang="en-US" sz="2400" dirty="0"/>
          </a:p>
          <a:p>
            <a:r>
              <a:rPr lang="en-US" sz="2400" dirty="0"/>
              <a:t>Long Diameter</a:t>
            </a:r>
          </a:p>
          <a:p>
            <a:r>
              <a:rPr lang="en-US" sz="2400" dirty="0"/>
              <a:t>Low Clustering</a:t>
            </a:r>
          </a:p>
          <a:p>
            <a:r>
              <a:rPr lang="en-US" sz="2400" dirty="0"/>
              <a:t>No GCC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4503095" y="3344073"/>
            <a:ext cx="1286933" cy="258234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4507788" y="5281952"/>
            <a:ext cx="1276704" cy="258234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4497559" y="3955323"/>
            <a:ext cx="1286933" cy="258234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4507788" y="5682702"/>
            <a:ext cx="1276704" cy="258234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4507788" y="6035844"/>
            <a:ext cx="1275696" cy="258234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708868"/>
              </p:ext>
            </p:extLst>
          </p:nvPr>
        </p:nvGraphicFramePr>
        <p:xfrm>
          <a:off x="714109" y="658426"/>
          <a:ext cx="8013031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8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9770">
                  <a:extLst>
                    <a:ext uri="{9D8B030D-6E8A-4147-A177-3AD203B41FA5}">
                      <a16:colId xmlns:a16="http://schemas.microsoft.com/office/drawing/2014/main" val="1474624511"/>
                    </a:ext>
                  </a:extLst>
                </a:gridCol>
                <a:gridCol w="1006342">
                  <a:extLst>
                    <a:ext uri="{9D8B030D-6E8A-4147-A177-3AD203B41FA5}">
                      <a16:colId xmlns:a16="http://schemas.microsoft.com/office/drawing/2014/main" val="1056045787"/>
                    </a:ext>
                  </a:extLst>
                </a:gridCol>
                <a:gridCol w="798390">
                  <a:extLst>
                    <a:ext uri="{9D8B030D-6E8A-4147-A177-3AD203B41FA5}">
                      <a16:colId xmlns:a16="http://schemas.microsoft.com/office/drawing/2014/main" val="1567002170"/>
                    </a:ext>
                  </a:extLst>
                </a:gridCol>
                <a:gridCol w="1142069">
                  <a:extLst>
                    <a:ext uri="{9D8B030D-6E8A-4147-A177-3AD203B41FA5}">
                      <a16:colId xmlns:a16="http://schemas.microsoft.com/office/drawing/2014/main" val="1911755805"/>
                    </a:ext>
                  </a:extLst>
                </a:gridCol>
                <a:gridCol w="695695">
                  <a:extLst>
                    <a:ext uri="{9D8B030D-6E8A-4147-A177-3AD203B41FA5}">
                      <a16:colId xmlns:a16="http://schemas.microsoft.com/office/drawing/2014/main" val="1512527757"/>
                    </a:ext>
                  </a:extLst>
                </a:gridCol>
              </a:tblGrid>
              <a:tr h="31458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# Nodes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# Edges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Degree</a:t>
                      </a:r>
                    </a:p>
                    <a:p>
                      <a:pPr algn="ctr"/>
                      <a:r>
                        <a:rPr lang="en-US" dirty="0"/>
                        <a:t>Dist.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Assortativity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Average</a:t>
                      </a:r>
                    </a:p>
                    <a:p>
                      <a:pPr algn="ctr"/>
                      <a:r>
                        <a:rPr lang="en-US" dirty="0"/>
                        <a:t>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GCC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0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2.11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2.14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PL/LN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58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5.4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18.4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58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6.3</a:t>
                      </a:r>
                      <a:r>
                        <a:rPr lang="en-US" baseline="0" dirty="0"/>
                        <a:t>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20.5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58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785</a:t>
                      </a:r>
                      <a:r>
                        <a:rPr lang="en-US" baseline="0" dirty="0"/>
                        <a:t> 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71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45782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59821" y="3208871"/>
            <a:ext cx="1037779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Sparse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59821" y="4446368"/>
            <a:ext cx="2489516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Clustering of Popular queries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59821" y="5388232"/>
            <a:ext cx="2944764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Separation of queries with different intents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503096" y="4709215"/>
            <a:ext cx="1286933" cy="258234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925245" y="2756520"/>
            <a:ext cx="220550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Observations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59821" y="3783249"/>
            <a:ext cx="1537447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Skewed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55274" y="2762464"/>
            <a:ext cx="220550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Implications</a:t>
            </a:r>
          </a:p>
        </p:txBody>
      </p:sp>
    </p:spTree>
    <p:extLst>
      <p:ext uri="{BB962C8B-B14F-4D97-AF65-F5344CB8AC3E}">
        <p14:creationId xmlns:p14="http://schemas.microsoft.com/office/powerpoint/2010/main" val="399884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4" grpId="0" animBg="1"/>
      <p:bldP spid="15" grpId="0" animBg="1"/>
      <p:bldP spid="16" grpId="0" animBg="1"/>
      <p:bldP spid="6" grpId="0" animBg="1"/>
      <p:bldP spid="17" grpId="0" animBg="1"/>
      <p:bldP spid="18" grpId="0" animBg="1"/>
      <p:bldP spid="19" grpId="0" animBg="1"/>
      <p:bldP spid="21" grpId="0" animBg="1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641555" y="3049354"/>
            <a:ext cx="8158137" cy="24788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QRN: Sparse, star-like, low clustering, long diameter</a:t>
            </a:r>
          </a:p>
          <a:p>
            <a:r>
              <a:rPr lang="en-US" dirty="0"/>
              <a:t>ICN : Sparse, low-clustering, long diameter</a:t>
            </a:r>
          </a:p>
          <a:p>
            <a:r>
              <a:rPr lang="en-US" dirty="0"/>
              <a:t>CCN: Sparse, low clustering, long diameter</a:t>
            </a:r>
          </a:p>
          <a:p>
            <a:r>
              <a:rPr lang="en-US" dirty="0"/>
              <a:t>Cover: Denser, high clustering, shorter diameter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-38081"/>
            <a:ext cx="8090154" cy="914400"/>
          </a:xfrm>
        </p:spPr>
        <p:txBody>
          <a:bodyPr>
            <a:normAutofit/>
          </a:bodyPr>
          <a:lstStyle/>
          <a:p>
            <a:r>
              <a:rPr lang="en-US" sz="3600" dirty="0"/>
              <a:t>Empirical properties and implications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graphicFrame>
        <p:nvGraphicFramePr>
          <p:cNvPr id="12" name="Content Placeholder 5"/>
          <p:cNvGraphicFramePr>
            <a:graphicFrameLocks/>
          </p:cNvGraphicFramePr>
          <p:nvPr>
            <p:extLst/>
          </p:nvPr>
        </p:nvGraphicFramePr>
        <p:xfrm>
          <a:off x="714109" y="658426"/>
          <a:ext cx="8013031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8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9770">
                  <a:extLst>
                    <a:ext uri="{9D8B030D-6E8A-4147-A177-3AD203B41FA5}">
                      <a16:colId xmlns:a16="http://schemas.microsoft.com/office/drawing/2014/main" val="1474624511"/>
                    </a:ext>
                  </a:extLst>
                </a:gridCol>
                <a:gridCol w="1006342">
                  <a:extLst>
                    <a:ext uri="{9D8B030D-6E8A-4147-A177-3AD203B41FA5}">
                      <a16:colId xmlns:a16="http://schemas.microsoft.com/office/drawing/2014/main" val="1056045787"/>
                    </a:ext>
                  </a:extLst>
                </a:gridCol>
                <a:gridCol w="798390">
                  <a:extLst>
                    <a:ext uri="{9D8B030D-6E8A-4147-A177-3AD203B41FA5}">
                      <a16:colId xmlns:a16="http://schemas.microsoft.com/office/drawing/2014/main" val="1567002170"/>
                    </a:ext>
                  </a:extLst>
                </a:gridCol>
                <a:gridCol w="1142069">
                  <a:extLst>
                    <a:ext uri="{9D8B030D-6E8A-4147-A177-3AD203B41FA5}">
                      <a16:colId xmlns:a16="http://schemas.microsoft.com/office/drawing/2014/main" val="1911755805"/>
                    </a:ext>
                  </a:extLst>
                </a:gridCol>
                <a:gridCol w="695695">
                  <a:extLst>
                    <a:ext uri="{9D8B030D-6E8A-4147-A177-3AD203B41FA5}">
                      <a16:colId xmlns:a16="http://schemas.microsoft.com/office/drawing/2014/main" val="1512527757"/>
                    </a:ext>
                  </a:extLst>
                </a:gridCol>
              </a:tblGrid>
              <a:tr h="31458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# Nodes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# Edges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Degree</a:t>
                      </a:r>
                    </a:p>
                    <a:p>
                      <a:pPr algn="ctr"/>
                      <a:r>
                        <a:rPr lang="en-US" dirty="0"/>
                        <a:t>Dist.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Assortativity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Average</a:t>
                      </a:r>
                    </a:p>
                    <a:p>
                      <a:pPr algn="ctr"/>
                      <a:r>
                        <a:rPr lang="en-US" dirty="0"/>
                        <a:t>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GCC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0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2.11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2.14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PL/LN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58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5.4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18.4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58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6.3</a:t>
                      </a:r>
                      <a:r>
                        <a:rPr lang="en-US" baseline="0" dirty="0"/>
                        <a:t>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20.5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58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785</a:t>
                      </a:r>
                      <a:r>
                        <a:rPr lang="en-US" baseline="0" dirty="0"/>
                        <a:t> 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71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457823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8107631" y="3786111"/>
            <a:ext cx="1036369" cy="830997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6E6E"/>
                </a:solidFill>
              </a:rPr>
              <a:t>More </a:t>
            </a:r>
          </a:p>
          <a:p>
            <a:pPr algn="ctr"/>
            <a:r>
              <a:rPr lang="en-US" sz="2400" b="1" dirty="0">
                <a:solidFill>
                  <a:srgbClr val="FF6E6E"/>
                </a:solidFill>
              </a:rPr>
              <a:t>useful</a:t>
            </a:r>
          </a:p>
        </p:txBody>
      </p:sp>
      <p:sp>
        <p:nvSpPr>
          <p:cNvPr id="3" name="Right Brace 2"/>
          <p:cNvSpPr/>
          <p:nvPr/>
        </p:nvSpPr>
        <p:spPr>
          <a:xfrm>
            <a:off x="7883967" y="3526421"/>
            <a:ext cx="351099" cy="1350379"/>
          </a:xfrm>
          <a:prstGeom prst="rightBrace">
            <a:avLst>
              <a:gd name="adj1" fmla="val 2764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8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en-US" dirty="0"/>
              <a:t>Customer Interaction Networks</a:t>
            </a:r>
          </a:p>
          <a:p>
            <a:r>
              <a:rPr lang="en-US" b="1" dirty="0">
                <a:solidFill>
                  <a:srgbClr val="00B050"/>
                </a:solidFill>
              </a:rPr>
              <a:t>Application 1: Intent Based Query Clustering</a:t>
            </a:r>
          </a:p>
          <a:p>
            <a:r>
              <a:rPr lang="en-US" dirty="0"/>
              <a:t>Application 2: Item Recommendation</a:t>
            </a:r>
          </a:p>
          <a:p>
            <a:r>
              <a:rPr lang="en-US" b="0" dirty="0"/>
              <a:t>Application 3: Critical Queries</a:t>
            </a:r>
          </a:p>
          <a:p>
            <a:r>
              <a:rPr lang="en-US" dirty="0"/>
              <a:t>Conclusion</a:t>
            </a:r>
            <a:endParaRPr lang="en-US" b="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6" name="L-Shape 5"/>
          <p:cNvSpPr/>
          <p:nvPr/>
        </p:nvSpPr>
        <p:spPr>
          <a:xfrm rot="18806691">
            <a:off x="889435" y="135383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/>
          <p:cNvSpPr/>
          <p:nvPr/>
        </p:nvSpPr>
        <p:spPr>
          <a:xfrm rot="18806691">
            <a:off x="889436" y="1948422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26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Reminder: Intent Based Query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4482608" cy="4936434"/>
          </a:xfrm>
        </p:spPr>
        <p:txBody>
          <a:bodyPr>
            <a:normAutofit/>
          </a:bodyPr>
          <a:lstStyle/>
          <a:p>
            <a:r>
              <a:rPr lang="en-US" dirty="0"/>
              <a:t>Important to group queries with similar intents </a:t>
            </a:r>
          </a:p>
          <a:p>
            <a:pPr lvl="1"/>
            <a:r>
              <a:rPr lang="en-US" dirty="0"/>
              <a:t>Improve search results</a:t>
            </a:r>
          </a:p>
          <a:p>
            <a:pPr marL="128019" lvl="1" indent="0">
              <a:buNone/>
            </a:pPr>
            <a:endParaRPr lang="en-US" dirty="0"/>
          </a:p>
          <a:p>
            <a:r>
              <a:rPr lang="en-US" dirty="0"/>
              <a:t>Query categories are not available for all queries</a:t>
            </a:r>
          </a:p>
          <a:p>
            <a:r>
              <a:rPr lang="en-US" dirty="0"/>
              <a:t>A natural question</a:t>
            </a:r>
          </a:p>
          <a:p>
            <a:pPr lvl="1"/>
            <a:r>
              <a:rPr lang="en-US" dirty="0"/>
              <a:t>How to group queries with the same intents?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5373440" y="1344682"/>
            <a:ext cx="11955" cy="465674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57908" y="3867202"/>
            <a:ext cx="3434723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“Phone” “Mobile” “TV” “Television”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03168" y="4677744"/>
            <a:ext cx="1767600" cy="36933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“TV” “Television”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03168" y="5138518"/>
            <a:ext cx="1851789" cy="369332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“Phone” “Mobile” </a:t>
            </a:r>
          </a:p>
        </p:txBody>
      </p:sp>
      <p:sp>
        <p:nvSpPr>
          <p:cNvPr id="16" name="Down Arrow 15"/>
          <p:cNvSpPr/>
          <p:nvPr/>
        </p:nvSpPr>
        <p:spPr>
          <a:xfrm>
            <a:off x="7373469" y="4289612"/>
            <a:ext cx="237565" cy="318247"/>
          </a:xfrm>
          <a:prstGeom prst="downArrow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 descr="ttp://www.logicbroker.com/wp-content/uploads/2013/12/Ecommerce-design-tips-to-avoi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547" y="1163846"/>
            <a:ext cx="2369410" cy="236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27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Informal problem On QRN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Given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A Query Reformulation network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An Integer k</a:t>
            </a:r>
          </a:p>
          <a:p>
            <a:r>
              <a:rPr lang="en-US" b="1" dirty="0"/>
              <a:t>Find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A k-partition of the network</a:t>
            </a:r>
          </a:p>
          <a:p>
            <a:r>
              <a:rPr lang="en-US" b="1" dirty="0"/>
              <a:t>Such that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Each partition contains queries with the same intent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Why use QRN?</a:t>
            </a:r>
          </a:p>
          <a:p>
            <a:pPr lvl="1"/>
            <a:r>
              <a:rPr lang="en-US" dirty="0"/>
              <a:t>Network Nature: Similar queries have edge</a:t>
            </a:r>
          </a:p>
          <a:p>
            <a:pPr lvl="1"/>
            <a:r>
              <a:rPr lang="en-US" dirty="0"/>
              <a:t>Sparsity: Queries are well separated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122" y="1785783"/>
            <a:ext cx="2689402" cy="1358149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 rot="19045029">
            <a:off x="7255078" y="2106980"/>
            <a:ext cx="2088759" cy="1222518"/>
          </a:xfrm>
          <a:prstGeom prst="ellipse">
            <a:avLst/>
          </a:prstGeom>
          <a:solidFill>
            <a:srgbClr val="00B0F0">
              <a:alpha val="3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239914" y="1785783"/>
            <a:ext cx="1750535" cy="597236"/>
          </a:xfrm>
          <a:prstGeom prst="ellipse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5521235" cy="493643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Want to find partitions:</a:t>
            </a:r>
          </a:p>
          <a:p>
            <a:pPr lvl="1"/>
            <a:r>
              <a:rPr lang="en-US" dirty="0"/>
              <a:t>Homogenous</a:t>
            </a:r>
          </a:p>
          <a:p>
            <a:pPr lvl="1"/>
            <a:r>
              <a:rPr lang="en-US" dirty="0"/>
              <a:t>Each having different Intents</a:t>
            </a:r>
          </a:p>
          <a:p>
            <a:r>
              <a:rPr lang="en-US" dirty="0"/>
              <a:t>Homogeneity: </a:t>
            </a:r>
            <a:r>
              <a:rPr lang="en-US" dirty="0">
                <a:solidFill>
                  <a:srgbClr val="00B0F0"/>
                </a:solidFill>
              </a:rPr>
              <a:t>Shortest Paths</a:t>
            </a:r>
          </a:p>
          <a:p>
            <a:pPr lvl="1"/>
            <a:r>
              <a:rPr lang="en-US" dirty="0"/>
              <a:t>Each Edge: significant reformulation</a:t>
            </a:r>
          </a:p>
          <a:p>
            <a:pPr lvl="1"/>
            <a:r>
              <a:rPr lang="en-US" dirty="0"/>
              <a:t>Short distance: Closer relationship</a:t>
            </a:r>
          </a:p>
          <a:p>
            <a:pPr lvl="1"/>
            <a:r>
              <a:rPr lang="en-US" dirty="0"/>
              <a:t>Good candidate for intent similarity</a:t>
            </a:r>
          </a:p>
          <a:p>
            <a:r>
              <a:rPr lang="en-US" dirty="0"/>
              <a:t>Different intents: </a:t>
            </a:r>
            <a:r>
              <a:rPr lang="en-US" dirty="0">
                <a:solidFill>
                  <a:srgbClr val="00B0F0"/>
                </a:solidFill>
              </a:rPr>
              <a:t>High in-degree nodes</a:t>
            </a:r>
            <a:endParaRPr lang="en-US" dirty="0"/>
          </a:p>
          <a:p>
            <a:pPr lvl="1"/>
            <a:r>
              <a:rPr lang="en-US" dirty="0"/>
              <a:t>Tend to be general queries</a:t>
            </a:r>
          </a:p>
          <a:p>
            <a:pPr lvl="1"/>
            <a:r>
              <a:rPr lang="en-US" dirty="0"/>
              <a:t>In edges are generalizations</a:t>
            </a:r>
          </a:p>
          <a:p>
            <a:pPr lvl="1"/>
            <a:r>
              <a:rPr lang="en-US" dirty="0"/>
              <a:t>Good candidates to represent intent of broad region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122" y="727946"/>
            <a:ext cx="2689402" cy="1358149"/>
          </a:xfrm>
          <a:prstGeom prst="rect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6239914" y="727946"/>
            <a:ext cx="1750535" cy="597236"/>
          </a:xfrm>
          <a:prstGeom prst="ellipse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405" y="2668738"/>
            <a:ext cx="2689402" cy="1358149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6359180" y="2765682"/>
            <a:ext cx="361380" cy="361379"/>
          </a:xfrm>
          <a:prstGeom prst="ellipse">
            <a:avLst/>
          </a:prstGeom>
          <a:solidFill>
            <a:srgbClr val="00B05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8430253" y="3643736"/>
            <a:ext cx="361380" cy="361379"/>
          </a:xfrm>
          <a:prstGeom prst="ellipse">
            <a:avLst/>
          </a:prstGeom>
          <a:solidFill>
            <a:srgbClr val="00B05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6720560" y="2946371"/>
            <a:ext cx="679805" cy="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7768508" y="2946371"/>
            <a:ext cx="661745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30" idx="0"/>
          </p:cNvCxnSpPr>
          <p:nvPr/>
        </p:nvCxnSpPr>
        <p:spPr>
          <a:xfrm>
            <a:off x="8610943" y="3127061"/>
            <a:ext cx="0" cy="51667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914" y="4618734"/>
            <a:ext cx="2689402" cy="1358149"/>
          </a:xfrm>
          <a:prstGeom prst="rect">
            <a:avLst/>
          </a:prstGeom>
        </p:spPr>
      </p:pic>
      <p:sp>
        <p:nvSpPr>
          <p:cNvPr id="35" name="Oval 34"/>
          <p:cNvSpPr/>
          <p:nvPr/>
        </p:nvSpPr>
        <p:spPr>
          <a:xfrm>
            <a:off x="7418439" y="5591700"/>
            <a:ext cx="361380" cy="361379"/>
          </a:xfrm>
          <a:prstGeom prst="ellipse">
            <a:avLst/>
          </a:prstGeom>
          <a:solidFill>
            <a:srgbClr val="FF00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 rot="19045029">
            <a:off x="7233979" y="1056237"/>
            <a:ext cx="2088759" cy="1222518"/>
          </a:xfrm>
          <a:prstGeom prst="ellipse">
            <a:avLst/>
          </a:prstGeom>
          <a:solidFill>
            <a:srgbClr val="00B0F0">
              <a:alpha val="3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05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5062175" cy="4936434"/>
          </a:xfrm>
        </p:spPr>
        <p:txBody>
          <a:bodyPr/>
          <a:lstStyle/>
          <a:p>
            <a:r>
              <a:rPr lang="en-US" dirty="0"/>
              <a:t>Want to find communities:</a:t>
            </a:r>
          </a:p>
          <a:p>
            <a:pPr lvl="1"/>
            <a:r>
              <a:rPr lang="en-US" dirty="0"/>
              <a:t>Homogenous</a:t>
            </a:r>
          </a:p>
          <a:p>
            <a:pPr lvl="1"/>
            <a:r>
              <a:rPr lang="en-US" dirty="0"/>
              <a:t>Each have different Intents</a:t>
            </a:r>
          </a:p>
          <a:p>
            <a:pPr lvl="1"/>
            <a:endParaRPr lang="en-US" dirty="0"/>
          </a:p>
          <a:p>
            <a:r>
              <a:rPr lang="en-US" dirty="0"/>
              <a:t>Quality of  a partition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809" y="1674786"/>
            <a:ext cx="2689402" cy="135814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259334" y="2647752"/>
            <a:ext cx="361380" cy="361379"/>
          </a:xfrm>
          <a:prstGeom prst="ellipse">
            <a:avLst/>
          </a:prstGeom>
          <a:solidFill>
            <a:srgbClr val="FF00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203" y="3698707"/>
            <a:ext cx="2689402" cy="1358149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6282978" y="3795651"/>
            <a:ext cx="361380" cy="361379"/>
          </a:xfrm>
          <a:prstGeom prst="ellipse">
            <a:avLst/>
          </a:prstGeom>
          <a:solidFill>
            <a:srgbClr val="00B05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310655" y="4676652"/>
            <a:ext cx="361380" cy="361379"/>
          </a:xfrm>
          <a:prstGeom prst="ellipse">
            <a:avLst/>
          </a:prstGeom>
          <a:solidFill>
            <a:srgbClr val="00B05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6644358" y="3976340"/>
            <a:ext cx="679805" cy="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692306" y="3976340"/>
            <a:ext cx="661745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7620715" y="4083424"/>
            <a:ext cx="770250" cy="62752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50" name="Picture 2" descr="http://latex2png.com/output/latex_2d9d39a5b38331be452bae354b0ace7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350" y="3820945"/>
            <a:ext cx="3654510" cy="59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2292263" y="3751545"/>
            <a:ext cx="1434230" cy="7515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746581" y="3751545"/>
            <a:ext cx="1088466" cy="7515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533270" y="4983672"/>
            <a:ext cx="2589490" cy="4001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Short Distance to center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730577" y="4525349"/>
            <a:ext cx="0" cy="4360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087735" y="5572956"/>
            <a:ext cx="2417650" cy="4001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High in-degree center</a:t>
            </a:r>
          </a:p>
        </p:txBody>
      </p:sp>
      <p:cxnSp>
        <p:nvCxnSpPr>
          <p:cNvPr id="26" name="Straight Arrow Connector 25"/>
          <p:cNvCxnSpPr>
            <a:stCxn id="25" idx="0"/>
            <a:endCxn id="22" idx="2"/>
          </p:cNvCxnSpPr>
          <p:nvPr/>
        </p:nvCxnSpPr>
        <p:spPr>
          <a:xfrm flipH="1" flipV="1">
            <a:off x="4290814" y="4503107"/>
            <a:ext cx="5746" cy="10698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90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3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7945" y="1345095"/>
            <a:ext cx="5076471" cy="4219125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Given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A Query Reformulation Network G(V, E)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An Integer k</a:t>
            </a:r>
          </a:p>
          <a:p>
            <a:r>
              <a:rPr lang="en-US" b="1" dirty="0"/>
              <a:t>Find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A set S of k general query nodes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A set C of k partitions of G</a:t>
            </a:r>
          </a:p>
          <a:p>
            <a:r>
              <a:rPr lang="en-US" b="1" dirty="0"/>
              <a:t>Such that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Each Partition contains one element of 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Minimizes the objective</a:t>
            </a:r>
          </a:p>
          <a:p>
            <a:pPr lvl="1"/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397" y="1474700"/>
            <a:ext cx="2689402" cy="13581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397" y="4101360"/>
            <a:ext cx="2689402" cy="1358149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6184189" y="4101360"/>
            <a:ext cx="1750535" cy="597236"/>
          </a:xfrm>
          <a:prstGeom prst="ellipse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5400000">
            <a:off x="7697819" y="3125879"/>
            <a:ext cx="545913" cy="458151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19045029">
            <a:off x="7199353" y="4422557"/>
            <a:ext cx="2088759" cy="1222518"/>
          </a:xfrm>
          <a:prstGeom prst="ellipse">
            <a:avLst/>
          </a:prstGeom>
          <a:solidFill>
            <a:srgbClr val="00B0F0">
              <a:alpha val="3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latex2png.com/output/latex_220cc21ce042b56cecd0473e92fd784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33" y="5315441"/>
            <a:ext cx="4098093" cy="64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/>
          <p:cNvCxnSpPr/>
          <p:nvPr/>
        </p:nvCxnSpPr>
        <p:spPr>
          <a:xfrm flipV="1">
            <a:off x="6061929" y="1435640"/>
            <a:ext cx="11955" cy="465674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080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5329506" y="4188071"/>
            <a:ext cx="773273" cy="1861859"/>
          </a:xfrm>
          <a:prstGeom prst="ellipse">
            <a:avLst/>
          </a:prstGeom>
          <a:solidFill>
            <a:srgbClr val="00B050">
              <a:alpha val="4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Method: Hub-Query-Expansion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4577402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Our main Idea: Leverage newly discovered properties of QRN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50"/>
                </a:solidFill>
              </a:rPr>
              <a:t>Our Method:</a:t>
            </a:r>
          </a:p>
          <a:p>
            <a:pPr marL="514350" lvl="0" indent="-51435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dirty="0"/>
              <a:t>Detect Communities in each component  </a:t>
            </a:r>
          </a:p>
          <a:p>
            <a:pPr marL="514350" lvl="0" indent="-51435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dirty="0"/>
              <a:t>Assign ‘hubs’ to each Community</a:t>
            </a:r>
          </a:p>
          <a:p>
            <a:pPr marL="514350" lvl="0" indent="-51435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dirty="0"/>
              <a:t>Use BFS to expand communities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707" y="4405650"/>
            <a:ext cx="2689402" cy="135814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178890" y="4152892"/>
            <a:ext cx="3071752" cy="1897038"/>
          </a:xfrm>
          <a:prstGeom prst="ellipse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314627" y="4188071"/>
            <a:ext cx="803033" cy="1897038"/>
          </a:xfrm>
          <a:prstGeom prst="ellipse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481021" y="5327071"/>
            <a:ext cx="500377" cy="436728"/>
          </a:xfrm>
          <a:prstGeom prst="ellipse">
            <a:avLst/>
          </a:prstGeom>
          <a:solidFill>
            <a:srgbClr val="FFC0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210212" y="4170481"/>
            <a:ext cx="3041993" cy="1897038"/>
          </a:xfrm>
          <a:prstGeom prst="ellipse">
            <a:avLst/>
          </a:prstGeom>
          <a:solidFill>
            <a:srgbClr val="FFC0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437459" y="5327071"/>
            <a:ext cx="500377" cy="436728"/>
          </a:xfrm>
          <a:prstGeom prst="ellipse">
            <a:avLst/>
          </a:prstGeom>
          <a:solidFill>
            <a:srgbClr val="00B05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152" y="4519197"/>
            <a:ext cx="417979" cy="12266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99162" y="4286471"/>
            <a:ext cx="2367041" cy="175432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/>
              <a:t>Bottomline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Linear Time and Space Complexity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Well suited for large networks</a:t>
            </a:r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863787" y="2716193"/>
            <a:ext cx="1404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(No GCC)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37836" y="3091637"/>
            <a:ext cx="2309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(Skewed Degree)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27853" y="3508984"/>
            <a:ext cx="1354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(Sparsity)</a:t>
            </a:r>
          </a:p>
        </p:txBody>
      </p:sp>
    </p:spTree>
    <p:extLst>
      <p:ext uri="{BB962C8B-B14F-4D97-AF65-F5344CB8AC3E}">
        <p14:creationId xmlns:p14="http://schemas.microsoft.com/office/powerpoint/2010/main" val="92611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10" grpId="0" animBg="1"/>
      <p:bldP spid="11" grpId="0" animBg="1"/>
      <p:bldP spid="12" grpId="0" animBg="1"/>
      <p:bldP spid="13" grpId="0" animBg="1"/>
      <p:bldP spid="9" grpId="0" animBg="1"/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Some of the methods we considered are:</a:t>
            </a:r>
          </a:p>
          <a:p>
            <a:r>
              <a:rPr lang="en-US" b="1" dirty="0" err="1"/>
              <a:t>BigClam</a:t>
            </a:r>
            <a:r>
              <a:rPr lang="en-US" sz="1800" b="1" dirty="0"/>
              <a:t>[</a:t>
            </a:r>
            <a:r>
              <a:rPr lang="en-US" sz="1800" dirty="0"/>
              <a:t>Yang+, 2013</a:t>
            </a:r>
            <a:r>
              <a:rPr lang="en-US" sz="1800" b="1" dirty="0"/>
              <a:t>]</a:t>
            </a:r>
            <a:r>
              <a:rPr lang="en-US" sz="1800" dirty="0"/>
              <a:t>: </a:t>
            </a:r>
            <a:r>
              <a:rPr lang="en-US" dirty="0"/>
              <a:t>Leverage latent relevance to find overlapping clusters</a:t>
            </a:r>
          </a:p>
          <a:p>
            <a:r>
              <a:rPr lang="en-US" b="1" dirty="0" err="1"/>
              <a:t>Louvian</a:t>
            </a:r>
            <a:r>
              <a:rPr lang="en-US" sz="2000" b="1" dirty="0"/>
              <a:t>[</a:t>
            </a:r>
            <a:r>
              <a:rPr lang="en-US" sz="2000" dirty="0" err="1"/>
              <a:t>Blondel</a:t>
            </a:r>
            <a:r>
              <a:rPr lang="en-US" sz="2000" dirty="0"/>
              <a:t>+, 2008</a:t>
            </a:r>
            <a:r>
              <a:rPr lang="en-US" sz="2000" b="1" dirty="0"/>
              <a:t>]</a:t>
            </a:r>
            <a:r>
              <a:rPr lang="en-US" sz="2000" dirty="0"/>
              <a:t>: </a:t>
            </a:r>
            <a:r>
              <a:rPr lang="en-US" dirty="0"/>
              <a:t>Modularity based community detection method</a:t>
            </a:r>
          </a:p>
          <a:p>
            <a:r>
              <a:rPr lang="en-US" b="1" dirty="0" err="1"/>
              <a:t>LouvSmal</a:t>
            </a:r>
            <a:r>
              <a:rPr lang="en-US" dirty="0" err="1"/>
              <a:t>l</a:t>
            </a:r>
            <a:r>
              <a:rPr lang="en-US" dirty="0"/>
              <a:t>: Modify </a:t>
            </a:r>
            <a:r>
              <a:rPr lang="en-US" dirty="0" err="1"/>
              <a:t>Louvian</a:t>
            </a:r>
            <a:r>
              <a:rPr lang="en-US" dirty="0"/>
              <a:t> to generate smaller communities </a:t>
            </a:r>
          </a:p>
          <a:p>
            <a:r>
              <a:rPr lang="en-US" b="1" dirty="0"/>
              <a:t>Star</a:t>
            </a:r>
            <a:r>
              <a:rPr lang="en-US" dirty="0"/>
              <a:t>: Generate Star Shaped Communities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48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Category Based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1345096"/>
            <a:ext cx="5330902" cy="4936434"/>
          </a:xfrm>
        </p:spPr>
        <p:txBody>
          <a:bodyPr>
            <a:normAutofit fontScale="92500"/>
          </a:bodyPr>
          <a:lstStyle/>
          <a:p>
            <a:r>
              <a:rPr lang="en-US" dirty="0"/>
              <a:t>Challenge: How to evaluate with partial ground truth (categories)?</a:t>
            </a:r>
          </a:p>
          <a:p>
            <a:r>
              <a:rPr lang="en-US" dirty="0"/>
              <a:t>AIH: Average Intent Homogeneity</a:t>
            </a:r>
          </a:p>
          <a:p>
            <a:pPr lvl="1"/>
            <a:r>
              <a:rPr lang="en-US" dirty="0"/>
              <a:t>Intuitively measures category based precision </a:t>
            </a:r>
          </a:p>
          <a:p>
            <a:endParaRPr lang="en-US" dirty="0"/>
          </a:p>
          <a:p>
            <a:r>
              <a:rPr lang="en-US" dirty="0"/>
              <a:t>AIS: Average Inverse Spread </a:t>
            </a:r>
          </a:p>
          <a:p>
            <a:pPr lvl="1"/>
            <a:r>
              <a:rPr lang="en-US" dirty="0"/>
              <a:t>Intuitively measures category based recall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F1: Harmonic mean of AIH and AIS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848" y="3257918"/>
            <a:ext cx="2689402" cy="1358149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 rot="19045029">
            <a:off x="7184012" y="3523811"/>
            <a:ext cx="2088759" cy="12225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68848" y="3202614"/>
            <a:ext cx="1750535" cy="5972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318668" y="3349747"/>
            <a:ext cx="361380" cy="361379"/>
          </a:xfrm>
          <a:prstGeom prst="ellipse">
            <a:avLst/>
          </a:prstGeom>
          <a:solidFill>
            <a:srgbClr val="FF00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354413" y="3355222"/>
            <a:ext cx="361380" cy="361379"/>
          </a:xfrm>
          <a:prstGeom prst="ellipse">
            <a:avLst/>
          </a:prstGeom>
          <a:solidFill>
            <a:srgbClr val="FF00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408831" y="3359214"/>
            <a:ext cx="361380" cy="361379"/>
          </a:xfrm>
          <a:prstGeom prst="ellipse">
            <a:avLst/>
          </a:prstGeom>
          <a:solidFill>
            <a:srgbClr val="00B05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398010" y="4221626"/>
            <a:ext cx="361380" cy="361379"/>
          </a:xfrm>
          <a:prstGeom prst="ellipse">
            <a:avLst/>
          </a:prstGeom>
          <a:solidFill>
            <a:srgbClr val="00B05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354413" y="4230307"/>
            <a:ext cx="361380" cy="361379"/>
          </a:xfrm>
          <a:prstGeom prst="ellipse">
            <a:avLst/>
          </a:prstGeom>
          <a:solidFill>
            <a:srgbClr val="FF00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11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479" y="1810871"/>
            <a:ext cx="7933368" cy="31733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72787" y="5423143"/>
            <a:ext cx="6216766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00B050"/>
                </a:solidFill>
              </a:rPr>
              <a:t>HubQExpansion</a:t>
            </a:r>
            <a:r>
              <a:rPr lang="en-US" sz="2800" dirty="0">
                <a:solidFill>
                  <a:srgbClr val="00B050"/>
                </a:solidFill>
              </a:rPr>
              <a:t> outperforms the baselines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94203" y="324511"/>
            <a:ext cx="1694695" cy="830997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More results</a:t>
            </a:r>
          </a:p>
          <a:p>
            <a:r>
              <a:rPr lang="en-US" sz="2400" dirty="0">
                <a:solidFill>
                  <a:schemeClr val="bg1"/>
                </a:solidFill>
              </a:rPr>
              <a:t>in the paper</a:t>
            </a:r>
          </a:p>
        </p:txBody>
      </p:sp>
    </p:spTree>
    <p:extLst>
      <p:ext uri="{BB962C8B-B14F-4D97-AF65-F5344CB8AC3E}">
        <p14:creationId xmlns:p14="http://schemas.microsoft.com/office/powerpoint/2010/main" val="1084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Qualitative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example query clusters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92201" y="2133600"/>
            <a:ext cx="3060700" cy="31393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zebra animal           </a:t>
            </a:r>
          </a:p>
          <a:p>
            <a:r>
              <a:rPr lang="en-US" dirty="0"/>
              <a:t>zebra stuffed animal      </a:t>
            </a:r>
          </a:p>
          <a:p>
            <a:r>
              <a:rPr lang="en-US" dirty="0"/>
              <a:t>plush zebra stuffed animal             </a:t>
            </a:r>
          </a:p>
          <a:p>
            <a:r>
              <a:rPr lang="en-US" dirty="0"/>
              <a:t> stuffed animals zebra           </a:t>
            </a:r>
          </a:p>
          <a:p>
            <a:r>
              <a:rPr lang="en-US" dirty="0"/>
              <a:t>zebra stuffed toy              </a:t>
            </a:r>
          </a:p>
          <a:p>
            <a:r>
              <a:rPr lang="en-US" dirty="0"/>
              <a:t> stuffed zebras          </a:t>
            </a:r>
          </a:p>
          <a:p>
            <a:r>
              <a:rPr lang="en-US" dirty="0"/>
              <a:t>zebra stuff animal              </a:t>
            </a:r>
          </a:p>
          <a:p>
            <a:r>
              <a:rPr lang="en-US" dirty="0"/>
              <a:t>stuffed zebra           </a:t>
            </a:r>
          </a:p>
          <a:p>
            <a:r>
              <a:rPr lang="en-US" dirty="0"/>
              <a:t>zebra plush 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25312" y="2148133"/>
            <a:ext cx="3644899" cy="31393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s-IS" dirty="0"/>
              <a:t>10 key for laptop            </a:t>
            </a:r>
          </a:p>
          <a:p>
            <a:r>
              <a:rPr lang="is-IS" dirty="0"/>
              <a:t>10 key          </a:t>
            </a:r>
          </a:p>
          <a:p>
            <a:r>
              <a:rPr lang="is-IS" dirty="0"/>
              <a:t>10key           </a:t>
            </a:r>
          </a:p>
          <a:p>
            <a:r>
              <a:rPr lang="is-IS" dirty="0"/>
              <a:t>10 key calculator with paper            </a:t>
            </a:r>
          </a:p>
          <a:p>
            <a:r>
              <a:rPr lang="is-IS" dirty="0"/>
              <a:t>10 key calculator with tape             </a:t>
            </a:r>
          </a:p>
          <a:p>
            <a:r>
              <a:rPr lang="is-IS" dirty="0"/>
              <a:t>10 key calculator               </a:t>
            </a:r>
          </a:p>
          <a:p>
            <a:r>
              <a:rPr lang="is-IS" dirty="0"/>
              <a:t>10 key printing calculator              </a:t>
            </a:r>
          </a:p>
          <a:p>
            <a:r>
              <a:rPr lang="is-IS" dirty="0"/>
              <a:t>10 key pad              </a:t>
            </a:r>
          </a:p>
          <a:p>
            <a:r>
              <a:rPr lang="is-IS" dirty="0"/>
              <a:t>10-key          </a:t>
            </a:r>
          </a:p>
          <a:p>
            <a:r>
              <a:rPr lang="is-IS" dirty="0"/>
              <a:t>10 key keypad           </a:t>
            </a:r>
          </a:p>
          <a:p>
            <a:r>
              <a:rPr lang="is-IS" dirty="0"/>
              <a:t>10 key usb keypad               </a:t>
            </a:r>
          </a:p>
        </p:txBody>
      </p:sp>
    </p:spTree>
    <p:extLst>
      <p:ext uri="{BB962C8B-B14F-4D97-AF65-F5344CB8AC3E}">
        <p14:creationId xmlns:p14="http://schemas.microsoft.com/office/powerpoint/2010/main" val="397095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en-US" dirty="0"/>
              <a:t>Customer Interaction Networks</a:t>
            </a:r>
          </a:p>
          <a:p>
            <a:r>
              <a:rPr lang="en-US" dirty="0"/>
              <a:t>Application 1: Intent Based Query Clustering</a:t>
            </a:r>
          </a:p>
          <a:p>
            <a:r>
              <a:rPr lang="en-US" b="1" dirty="0">
                <a:solidFill>
                  <a:srgbClr val="00B050"/>
                </a:solidFill>
              </a:rPr>
              <a:t>Application 2: Item Recommendation</a:t>
            </a:r>
          </a:p>
          <a:p>
            <a:r>
              <a:rPr lang="en-US" b="0" dirty="0"/>
              <a:t>Application 3: Critical Queries</a:t>
            </a:r>
          </a:p>
          <a:p>
            <a:r>
              <a:rPr lang="en-US" dirty="0"/>
              <a:t>Conclusion</a:t>
            </a:r>
            <a:endParaRPr lang="en-US" b="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28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6" name="L-Shape 5"/>
          <p:cNvSpPr/>
          <p:nvPr/>
        </p:nvSpPr>
        <p:spPr>
          <a:xfrm rot="18806691">
            <a:off x="889435" y="135383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/>
          <p:cNvSpPr/>
          <p:nvPr/>
        </p:nvSpPr>
        <p:spPr>
          <a:xfrm rot="18806691">
            <a:off x="889436" y="1948422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-Shape 8"/>
          <p:cNvSpPr/>
          <p:nvPr/>
        </p:nvSpPr>
        <p:spPr>
          <a:xfrm rot="18806691">
            <a:off x="889436" y="2500531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9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Reminder: item recommendation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4482608" cy="4936434"/>
          </a:xfrm>
        </p:spPr>
        <p:txBody>
          <a:bodyPr>
            <a:normAutofit/>
          </a:bodyPr>
          <a:lstStyle/>
          <a:p>
            <a:r>
              <a:rPr lang="en-US" dirty="0"/>
              <a:t>Many queries have little/no engagement data</a:t>
            </a:r>
          </a:p>
          <a:p>
            <a:pPr lvl="1"/>
            <a:r>
              <a:rPr lang="en-US" dirty="0"/>
              <a:t>``rare’’ queries</a:t>
            </a:r>
          </a:p>
          <a:p>
            <a:pPr marL="128019" lvl="1" indent="0">
              <a:buNone/>
            </a:pPr>
            <a:endParaRPr lang="en-US" dirty="0"/>
          </a:p>
          <a:p>
            <a:r>
              <a:rPr lang="en-US" dirty="0"/>
              <a:t>Problem</a:t>
            </a:r>
          </a:p>
          <a:p>
            <a:pPr lvl="1"/>
            <a:r>
              <a:rPr lang="en-US" dirty="0"/>
              <a:t>How to recommend items for such queries?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5373440" y="1344682"/>
            <a:ext cx="11955" cy="465674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229343" y="1516094"/>
            <a:ext cx="2063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“unicorn”</a:t>
            </a:r>
            <a:endParaRPr lang="en-US" b="1" dirty="0"/>
          </a:p>
        </p:txBody>
      </p:sp>
      <p:sp>
        <p:nvSpPr>
          <p:cNvPr id="20" name="Down Arrow 19"/>
          <p:cNvSpPr/>
          <p:nvPr/>
        </p:nvSpPr>
        <p:spPr>
          <a:xfrm>
            <a:off x="7023847" y="2251267"/>
            <a:ext cx="305874" cy="543487"/>
          </a:xfrm>
          <a:prstGeom prst="downArrow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" descr="Image result for unicorn toys walm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514" y="2974603"/>
            <a:ext cx="2045260" cy="204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84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281" y="2974343"/>
            <a:ext cx="3390110" cy="3264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 Recommendation: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4936434"/>
          </a:xfrm>
        </p:spPr>
        <p:txBody>
          <a:bodyPr>
            <a:normAutofit/>
          </a:bodyPr>
          <a:lstStyle/>
          <a:p>
            <a:r>
              <a:rPr lang="en-US" b="1" dirty="0"/>
              <a:t>Problem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For queries with no/little engagement data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How to recommend items?</a:t>
            </a:r>
          </a:p>
          <a:p>
            <a:pPr lvl="1"/>
            <a:endParaRPr lang="en-US" dirty="0">
              <a:solidFill>
                <a:srgbClr val="00B050"/>
              </a:solidFill>
            </a:endParaRPr>
          </a:p>
          <a:p>
            <a:pPr lvl="1"/>
            <a:endParaRPr lang="en-US" dirty="0">
              <a:solidFill>
                <a:srgbClr val="00B050"/>
              </a:solidFill>
            </a:endParaRPr>
          </a:p>
          <a:p>
            <a:pPr lvl="1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245018" y="3861450"/>
            <a:ext cx="22317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Composite Click</a:t>
            </a:r>
          </a:p>
          <a:p>
            <a:pPr algn="ctr"/>
            <a:r>
              <a:rPr lang="en-US" sz="2400" b="1" dirty="0"/>
              <a:t>Network</a:t>
            </a:r>
          </a:p>
        </p:txBody>
      </p:sp>
      <p:sp>
        <p:nvSpPr>
          <p:cNvPr id="11" name="Oval 10"/>
          <p:cNvSpPr/>
          <p:nvPr/>
        </p:nvSpPr>
        <p:spPr>
          <a:xfrm>
            <a:off x="4133652" y="4637858"/>
            <a:ext cx="403624" cy="377838"/>
          </a:xfrm>
          <a:prstGeom prst="ellipse">
            <a:avLst/>
          </a:prstGeom>
          <a:solidFill>
            <a:srgbClr val="FF00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245018" y="4881621"/>
            <a:ext cx="2552390" cy="83099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to recommend     items for query 4?</a:t>
            </a:r>
          </a:p>
        </p:txBody>
      </p:sp>
    </p:spTree>
    <p:extLst>
      <p:ext uri="{BB962C8B-B14F-4D97-AF65-F5344CB8AC3E}">
        <p14:creationId xmlns:p14="http://schemas.microsoft.com/office/powerpoint/2010/main" val="208723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2879" y="1618231"/>
            <a:ext cx="3131533" cy="30150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Main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5300259" cy="4936434"/>
          </a:xfrm>
        </p:spPr>
        <p:txBody>
          <a:bodyPr>
            <a:normAutofit/>
          </a:bodyPr>
          <a:lstStyle/>
          <a:p>
            <a:r>
              <a:rPr lang="en-US" dirty="0"/>
              <a:t>Composite Click Network</a:t>
            </a:r>
          </a:p>
          <a:p>
            <a:r>
              <a:rPr lang="en-US" dirty="0"/>
              <a:t>Leverage Random Walk </a:t>
            </a:r>
            <a:r>
              <a:rPr lang="en-US" sz="1400" dirty="0"/>
              <a:t>[</a:t>
            </a:r>
            <a:r>
              <a:rPr lang="en-US" sz="1400" dirty="0" err="1"/>
              <a:t>Craswell</a:t>
            </a:r>
            <a:r>
              <a:rPr lang="en-US" sz="1400" dirty="0"/>
              <a:t>+, 2007</a:t>
            </a:r>
            <a:r>
              <a:rPr lang="en-US" sz="2000" dirty="0"/>
              <a:t>]</a:t>
            </a:r>
          </a:p>
          <a:p>
            <a:pPr lvl="1"/>
            <a:r>
              <a:rPr lang="en-US" dirty="0"/>
              <a:t>Treat a query (</a:t>
            </a:r>
            <a:r>
              <a:rPr lang="en-US" dirty="0" err="1"/>
              <a:t>eg</a:t>
            </a:r>
            <a:r>
              <a:rPr lang="en-US" dirty="0"/>
              <a:t> Q4) as a source node</a:t>
            </a:r>
          </a:p>
          <a:p>
            <a:pPr lvl="1"/>
            <a:r>
              <a:rPr lang="en-US" dirty="0"/>
              <a:t>Items as sink nodes</a:t>
            </a:r>
          </a:p>
          <a:p>
            <a:pPr lvl="1"/>
            <a:r>
              <a:rPr lang="en-US" dirty="0"/>
              <a:t>Start multiple random walks from Q4</a:t>
            </a:r>
          </a:p>
          <a:p>
            <a:pPr lvl="1"/>
            <a:r>
              <a:rPr lang="en-US" dirty="0"/>
              <a:t>Recommend the products where most of the random walks end</a:t>
            </a:r>
          </a:p>
          <a:p>
            <a:pPr lvl="1"/>
            <a:endParaRPr lang="en-US" dirty="0"/>
          </a:p>
          <a:p>
            <a:pPr lvl="1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8359140" y="3139127"/>
            <a:ext cx="386079" cy="376234"/>
          </a:xfrm>
          <a:prstGeom prst="ellipse">
            <a:avLst/>
          </a:prstGeom>
          <a:solidFill>
            <a:srgbClr val="FF00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721864" y="4255032"/>
            <a:ext cx="392548" cy="361379"/>
          </a:xfrm>
          <a:prstGeom prst="ellipse">
            <a:avLst/>
          </a:prstGeom>
          <a:solidFill>
            <a:schemeClr val="accent3">
              <a:lumMod val="75000"/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138204" y="3562636"/>
            <a:ext cx="361380" cy="361379"/>
          </a:xfrm>
          <a:prstGeom prst="ellipse">
            <a:avLst/>
          </a:prstGeom>
          <a:solidFill>
            <a:schemeClr val="accent3">
              <a:lumMod val="75000"/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098041" y="4247160"/>
            <a:ext cx="361380" cy="361379"/>
          </a:xfrm>
          <a:prstGeom prst="ellipse">
            <a:avLst/>
          </a:prstGeom>
          <a:solidFill>
            <a:schemeClr val="accent3">
              <a:lumMod val="75000"/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394203" y="324511"/>
            <a:ext cx="1464047" cy="830997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Details in the paper</a:t>
            </a:r>
          </a:p>
        </p:txBody>
      </p:sp>
      <p:sp>
        <p:nvSpPr>
          <p:cNvPr id="22" name="Oval 21"/>
          <p:cNvSpPr/>
          <p:nvPr/>
        </p:nvSpPr>
        <p:spPr>
          <a:xfrm>
            <a:off x="7240228" y="3139127"/>
            <a:ext cx="386079" cy="376234"/>
          </a:xfrm>
          <a:prstGeom prst="ellipse">
            <a:avLst/>
          </a:prstGeom>
          <a:solidFill>
            <a:srgbClr val="00B05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142236" y="2203870"/>
            <a:ext cx="386079" cy="376234"/>
          </a:xfrm>
          <a:prstGeom prst="ellipse">
            <a:avLst/>
          </a:prstGeom>
          <a:solidFill>
            <a:srgbClr val="00B05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endCxn id="22" idx="6"/>
          </p:cNvCxnSpPr>
          <p:nvPr/>
        </p:nvCxnSpPr>
        <p:spPr>
          <a:xfrm flipH="1">
            <a:off x="7626307" y="3327244"/>
            <a:ext cx="732834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2" idx="1"/>
            <a:endCxn id="23" idx="5"/>
          </p:cNvCxnSpPr>
          <p:nvPr/>
        </p:nvCxnSpPr>
        <p:spPr>
          <a:xfrm flipH="1" flipV="1">
            <a:off x="6471775" y="2525006"/>
            <a:ext cx="824993" cy="66921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2" idx="5"/>
            <a:endCxn id="15" idx="0"/>
          </p:cNvCxnSpPr>
          <p:nvPr/>
        </p:nvCxnSpPr>
        <p:spPr>
          <a:xfrm>
            <a:off x="7569767" y="3460263"/>
            <a:ext cx="1348371" cy="79476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2" idx="5"/>
            <a:endCxn id="17" idx="1"/>
          </p:cNvCxnSpPr>
          <p:nvPr/>
        </p:nvCxnSpPr>
        <p:spPr>
          <a:xfrm>
            <a:off x="7569767" y="3460263"/>
            <a:ext cx="581197" cy="83982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3" idx="4"/>
            <a:endCxn id="16" idx="0"/>
          </p:cNvCxnSpPr>
          <p:nvPr/>
        </p:nvCxnSpPr>
        <p:spPr>
          <a:xfrm flipH="1">
            <a:off x="6318894" y="2580104"/>
            <a:ext cx="16382" cy="98253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688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22" grpId="0" animBg="1"/>
      <p:bldP spid="2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Experiments and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1345096"/>
            <a:ext cx="4101608" cy="4936434"/>
          </a:xfrm>
        </p:spPr>
        <p:txBody>
          <a:bodyPr/>
          <a:lstStyle/>
          <a:p>
            <a:r>
              <a:rPr lang="en-US" b="1" dirty="0"/>
              <a:t>Experiment</a:t>
            </a:r>
          </a:p>
          <a:p>
            <a:pPr lvl="1"/>
            <a:r>
              <a:rPr lang="en-US" dirty="0"/>
              <a:t>Implemented and deployed</a:t>
            </a:r>
          </a:p>
          <a:p>
            <a:pPr lvl="1"/>
            <a:r>
              <a:rPr lang="en-US" dirty="0"/>
              <a:t>A/B test</a:t>
            </a:r>
          </a:p>
          <a:p>
            <a:pPr marL="128019" lvl="1" indent="0">
              <a:buNone/>
            </a:pPr>
            <a:endParaRPr lang="en-US" dirty="0"/>
          </a:p>
          <a:p>
            <a:r>
              <a:rPr lang="en-US" b="1" dirty="0"/>
              <a:t>Result</a:t>
            </a:r>
          </a:p>
          <a:p>
            <a:pPr lvl="1"/>
            <a:r>
              <a:rPr lang="en-US" dirty="0"/>
              <a:t>34% improvement in NDGC over current Walmart.com search engine!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2879" y="1618231"/>
            <a:ext cx="3131533" cy="3015043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8359140" y="3139127"/>
            <a:ext cx="386079" cy="376234"/>
          </a:xfrm>
          <a:prstGeom prst="ellipse">
            <a:avLst/>
          </a:prstGeom>
          <a:solidFill>
            <a:srgbClr val="FF00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721864" y="4255032"/>
            <a:ext cx="392548" cy="361379"/>
          </a:xfrm>
          <a:prstGeom prst="ellipse">
            <a:avLst/>
          </a:prstGeom>
          <a:solidFill>
            <a:schemeClr val="accent3">
              <a:lumMod val="75000"/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138204" y="3562636"/>
            <a:ext cx="361380" cy="361379"/>
          </a:xfrm>
          <a:prstGeom prst="ellipse">
            <a:avLst/>
          </a:prstGeom>
          <a:solidFill>
            <a:schemeClr val="accent3">
              <a:lumMod val="75000"/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8098041" y="4247160"/>
            <a:ext cx="361380" cy="361379"/>
          </a:xfrm>
          <a:prstGeom prst="ellipse">
            <a:avLst/>
          </a:prstGeom>
          <a:solidFill>
            <a:schemeClr val="accent3">
              <a:lumMod val="75000"/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240228" y="3139127"/>
            <a:ext cx="386079" cy="376234"/>
          </a:xfrm>
          <a:prstGeom prst="ellipse">
            <a:avLst/>
          </a:prstGeom>
          <a:solidFill>
            <a:srgbClr val="00B05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142236" y="2203870"/>
            <a:ext cx="386079" cy="376234"/>
          </a:xfrm>
          <a:prstGeom prst="ellipse">
            <a:avLst/>
          </a:prstGeom>
          <a:solidFill>
            <a:srgbClr val="00B05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endCxn id="23" idx="6"/>
          </p:cNvCxnSpPr>
          <p:nvPr/>
        </p:nvCxnSpPr>
        <p:spPr>
          <a:xfrm flipH="1">
            <a:off x="7626307" y="3327244"/>
            <a:ext cx="732834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3" idx="1"/>
            <a:endCxn id="24" idx="5"/>
          </p:cNvCxnSpPr>
          <p:nvPr/>
        </p:nvCxnSpPr>
        <p:spPr>
          <a:xfrm flipH="1" flipV="1">
            <a:off x="6471775" y="2525006"/>
            <a:ext cx="824993" cy="66921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3" idx="5"/>
            <a:endCxn id="20" idx="0"/>
          </p:cNvCxnSpPr>
          <p:nvPr/>
        </p:nvCxnSpPr>
        <p:spPr>
          <a:xfrm>
            <a:off x="7569767" y="3460263"/>
            <a:ext cx="1348371" cy="79476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3" idx="5"/>
            <a:endCxn id="22" idx="1"/>
          </p:cNvCxnSpPr>
          <p:nvPr/>
        </p:nvCxnSpPr>
        <p:spPr>
          <a:xfrm>
            <a:off x="7569767" y="3460263"/>
            <a:ext cx="581197" cy="83982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4" idx="4"/>
            <a:endCxn id="21" idx="0"/>
          </p:cNvCxnSpPr>
          <p:nvPr/>
        </p:nvCxnSpPr>
        <p:spPr>
          <a:xfrm flipH="1">
            <a:off x="6318894" y="2580104"/>
            <a:ext cx="16382" cy="98253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43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en-US" dirty="0"/>
              <a:t>Customer Interaction Networks</a:t>
            </a:r>
          </a:p>
          <a:p>
            <a:r>
              <a:rPr lang="en-US" dirty="0"/>
              <a:t>Application 1: Intent Based Query Clustering</a:t>
            </a:r>
          </a:p>
          <a:p>
            <a:r>
              <a:rPr lang="en-US" dirty="0"/>
              <a:t>Application 2: Item Recommendation</a:t>
            </a:r>
          </a:p>
          <a:p>
            <a:r>
              <a:rPr lang="en-US" b="1" dirty="0">
                <a:solidFill>
                  <a:srgbClr val="00B050"/>
                </a:solidFill>
              </a:rPr>
              <a:t>Application 3: Critical Queries</a:t>
            </a:r>
          </a:p>
          <a:p>
            <a:r>
              <a:rPr lang="en-US" dirty="0"/>
              <a:t>Conclusion</a:t>
            </a:r>
            <a:endParaRPr lang="en-US" b="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6" name="L-Shape 5"/>
          <p:cNvSpPr/>
          <p:nvPr/>
        </p:nvSpPr>
        <p:spPr>
          <a:xfrm rot="18806691">
            <a:off x="889435" y="135383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/>
          <p:cNvSpPr/>
          <p:nvPr/>
        </p:nvSpPr>
        <p:spPr>
          <a:xfrm rot="18806691">
            <a:off x="889436" y="1948422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-Shape 8"/>
          <p:cNvSpPr/>
          <p:nvPr/>
        </p:nvSpPr>
        <p:spPr>
          <a:xfrm rot="18806691">
            <a:off x="889436" y="2500531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-Shape 9"/>
          <p:cNvSpPr/>
          <p:nvPr/>
        </p:nvSpPr>
        <p:spPr>
          <a:xfrm rot="18806691">
            <a:off x="896037" y="3052640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837945" y="1345096"/>
            <a:ext cx="4482608" cy="4936434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Queries impact each other</a:t>
            </a:r>
          </a:p>
          <a:p>
            <a:pPr lvl="1"/>
            <a:r>
              <a:rPr lang="en-US" dirty="0"/>
              <a:t>Engagement data from one can be used for another</a:t>
            </a:r>
          </a:p>
          <a:p>
            <a:r>
              <a:rPr lang="en-US" dirty="0"/>
              <a:t>A natural question</a:t>
            </a:r>
          </a:p>
          <a:p>
            <a:pPr lvl="1"/>
            <a:r>
              <a:rPr lang="en-US" dirty="0"/>
              <a:t>Which queries have the highest cumulative impact on others?</a:t>
            </a:r>
          </a:p>
          <a:p>
            <a:r>
              <a:rPr lang="en-US" dirty="0"/>
              <a:t>Critical Queries </a:t>
            </a:r>
          </a:p>
          <a:p>
            <a:pPr lvl="1"/>
            <a:r>
              <a:rPr lang="en-US" dirty="0"/>
              <a:t>Meaningful representatives</a:t>
            </a:r>
          </a:p>
          <a:p>
            <a:pPr lvl="1"/>
            <a:r>
              <a:rPr lang="en-US" dirty="0"/>
              <a:t>Improve other queries</a:t>
            </a:r>
          </a:p>
          <a:p>
            <a:pPr lvl="1"/>
            <a:r>
              <a:rPr lang="en-US" dirty="0"/>
              <a:t>Measure state of the search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8096" y="241108"/>
            <a:ext cx="8090154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3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kern="1200" cap="all" spc="100" baseline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Reminder: critical queries</a:t>
            </a: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8770211" y="0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1BE169-5F33-4002-A332-9BF0EA1EAB5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5373440" y="1344682"/>
            <a:ext cx="11955" cy="465674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46939" y="1696699"/>
            <a:ext cx="1053494" cy="369332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‘‘iPhone’’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3692" y="2845839"/>
            <a:ext cx="1002197" cy="369332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dirty="0"/>
              <a:t>‘‘Phone’’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31106" y="2848577"/>
            <a:ext cx="885160" cy="385428"/>
          </a:xfrm>
          <a:prstGeom prst="rect">
            <a:avLst/>
          </a:pr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7149354" y="3388231"/>
            <a:ext cx="227500" cy="548469"/>
          </a:xfrm>
          <a:prstGeom prst="downArrow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290" y="4042483"/>
            <a:ext cx="835527" cy="150973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848" y="4042483"/>
            <a:ext cx="759127" cy="1454536"/>
          </a:xfrm>
          <a:prstGeom prst="rect">
            <a:avLst/>
          </a:prstGeom>
        </p:spPr>
      </p:pic>
      <p:sp>
        <p:nvSpPr>
          <p:cNvPr id="25" name="Down Arrow 24"/>
          <p:cNvSpPr/>
          <p:nvPr/>
        </p:nvSpPr>
        <p:spPr>
          <a:xfrm>
            <a:off x="7149354" y="2220257"/>
            <a:ext cx="227500" cy="548469"/>
          </a:xfrm>
          <a:prstGeom prst="downArrow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Informal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4998975" cy="4936434"/>
          </a:xfrm>
        </p:spPr>
        <p:txBody>
          <a:bodyPr>
            <a:normAutofit/>
          </a:bodyPr>
          <a:lstStyle/>
          <a:p>
            <a:r>
              <a:rPr lang="en-US" b="1" dirty="0"/>
              <a:t>Given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A Query Reformulation Network G(V, E)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An Integer k</a:t>
            </a:r>
          </a:p>
          <a:p>
            <a:r>
              <a:rPr lang="en-US" b="1" dirty="0"/>
              <a:t>Find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A set </a:t>
            </a:r>
            <a:r>
              <a:rPr lang="en-US" i="1" dirty="0">
                <a:solidFill>
                  <a:srgbClr val="00B050"/>
                </a:solidFill>
              </a:rPr>
              <a:t>T</a:t>
            </a:r>
            <a:r>
              <a:rPr lang="en-US" dirty="0">
                <a:solidFill>
                  <a:srgbClr val="00B050"/>
                </a:solidFill>
              </a:rPr>
              <a:t> of k nodes</a:t>
            </a:r>
          </a:p>
          <a:p>
            <a:r>
              <a:rPr lang="en-US" b="1" dirty="0"/>
              <a:t>Such that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The nodes in T have the highest cumulative impact on other queries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075" y="2784913"/>
            <a:ext cx="2895855" cy="14624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46730" y="2086638"/>
            <a:ext cx="28909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Query Reformulation</a:t>
            </a:r>
          </a:p>
          <a:p>
            <a:pPr algn="ctr"/>
            <a:r>
              <a:rPr lang="en-US" sz="2400" b="1" dirty="0"/>
              <a:t> Network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6035040" y="1493520"/>
            <a:ext cx="26889" cy="394862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68976" y="5591287"/>
            <a:ext cx="5441144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to model the impact of queries?</a:t>
            </a:r>
          </a:p>
        </p:txBody>
      </p:sp>
    </p:spTree>
    <p:extLst>
      <p:ext uri="{BB962C8B-B14F-4D97-AF65-F5344CB8AC3E}">
        <p14:creationId xmlns:p14="http://schemas.microsoft.com/office/powerpoint/2010/main" val="3259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ttp://www.logicbroker.com/wp-content/uploads/2013/12/Ecommerce-design-tips-to-avoi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659" y="668406"/>
            <a:ext cx="1521784" cy="152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44" y="2584307"/>
            <a:ext cx="7935569" cy="18749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Idea: model user interaction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9578"/>
            <a:ext cx="8020305" cy="4936434"/>
          </a:xfrm>
        </p:spPr>
        <p:txBody>
          <a:bodyPr/>
          <a:lstStyle/>
          <a:p>
            <a:r>
              <a:rPr lang="en-US" dirty="0"/>
              <a:t>RUN (randomized user navigation) model</a:t>
            </a:r>
          </a:p>
          <a:p>
            <a:pPr marL="0" indent="0">
              <a:buNone/>
            </a:pPr>
            <a:r>
              <a:rPr lang="en-US" dirty="0"/>
              <a:t> Starts from arbitrary Node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861" y="4633770"/>
            <a:ext cx="2689402" cy="135814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070" y="4765350"/>
            <a:ext cx="417979" cy="1226677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V="1">
            <a:off x="2996430" y="4914053"/>
            <a:ext cx="679805" cy="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635050" y="4733364"/>
            <a:ext cx="361380" cy="361379"/>
          </a:xfrm>
          <a:prstGeom prst="ellipse">
            <a:avLst/>
          </a:prstGeom>
          <a:solidFill>
            <a:srgbClr val="00B05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676235" y="4733364"/>
            <a:ext cx="361380" cy="361379"/>
          </a:xfrm>
          <a:prstGeom prst="ellipse">
            <a:avLst/>
          </a:prstGeom>
          <a:solidFill>
            <a:srgbClr val="00B05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037615" y="4907798"/>
            <a:ext cx="695750" cy="1454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717420" y="4733364"/>
            <a:ext cx="361380" cy="361379"/>
          </a:xfrm>
          <a:prstGeom prst="ellipse">
            <a:avLst/>
          </a:prstGeom>
          <a:solidFill>
            <a:srgbClr val="00B05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>
            <a:stCxn id="15" idx="3"/>
            <a:endCxn id="19" idx="7"/>
          </p:cNvCxnSpPr>
          <p:nvPr/>
        </p:nvCxnSpPr>
        <p:spPr>
          <a:xfrm flipH="1">
            <a:off x="3983085" y="5041820"/>
            <a:ext cx="787258" cy="61169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3665258" y="5600588"/>
            <a:ext cx="372357" cy="361379"/>
          </a:xfrm>
          <a:prstGeom prst="ellipse">
            <a:avLst/>
          </a:prstGeom>
          <a:solidFill>
            <a:srgbClr val="00B05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141180" y="5187559"/>
            <a:ext cx="1891223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Reformulation Log:</a:t>
            </a:r>
          </a:p>
          <a:p>
            <a:r>
              <a:rPr lang="en-US" dirty="0"/>
              <a:t>Q1, Q2, Q3, Q5</a:t>
            </a:r>
          </a:p>
        </p:txBody>
      </p:sp>
    </p:spTree>
    <p:extLst>
      <p:ext uri="{BB962C8B-B14F-4D97-AF65-F5344CB8AC3E}">
        <p14:creationId xmlns:p14="http://schemas.microsoft.com/office/powerpoint/2010/main" val="1258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9" grpId="0" animBg="1"/>
      <p:bldP spid="2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49" y="3285815"/>
            <a:ext cx="8272062" cy="21087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Times New Roman" charset="0"/>
                        <a:cs typeface="Times New Roman" charset="0"/>
                      </a:rPr>
                      <m:t>𝝓</m:t>
                    </m:r>
                    <m:d>
                      <m:dPr>
                        <m:ctrlPr>
                          <a:rPr lang="en-US" b="1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  <m:t>𝑻</m:t>
                        </m:r>
                      </m:e>
                    </m:d>
                    <m:r>
                      <a:rPr lang="en-US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Times New Roman" charset="0"/>
                        <a:cs typeface="Times New Roman" charset="0"/>
                      </a:rPr>
                      <m:t>:</m:t>
                    </m:r>
                  </m:oMath>
                </a14:m>
                <a:r>
                  <a:rPr lang="en-US" dirty="0">
                    <a:solidFill>
                      <a:sysClr val="windowText" lastClr="000000"/>
                    </a:solidFill>
                    <a:ea typeface="Times New Roman" charset="0"/>
                    <a:cs typeface="Times New Roman" charset="0"/>
                  </a:rPr>
                  <a:t> the expected number of times nodes in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Times New Roman" charset="0"/>
                        <a:cs typeface="Times New Roman" charset="0"/>
                      </a:rPr>
                      <m:t>𝑇</m:t>
                    </m:r>
                  </m:oMath>
                </a14:m>
                <a:r>
                  <a:rPr lang="en-US" dirty="0">
                    <a:solidFill>
                      <a:sysClr val="windowText" lastClr="000000"/>
                    </a:solidFill>
                    <a:ea typeface="Times New Roman" charset="0"/>
                    <a:cs typeface="Times New Roman" charset="0"/>
                  </a:rPr>
                  <a:t> appear in reformulation path according to RUN model. </a:t>
                </a:r>
                <a:endParaRPr lang="en-US" dirty="0"/>
              </a:p>
              <a:p>
                <a:endParaRPr lang="en-US" b="1" dirty="0">
                  <a:solidFill>
                    <a:sysClr val="windowText" lastClr="000000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2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64936" y="5489386"/>
            <a:ext cx="1496473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NP-Hard </a:t>
            </a:r>
          </a:p>
        </p:txBody>
      </p:sp>
    </p:spTree>
    <p:extLst>
      <p:ext uri="{BB962C8B-B14F-4D97-AF65-F5344CB8AC3E}">
        <p14:creationId xmlns:p14="http://schemas.microsoft.com/office/powerpoint/2010/main" val="35526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227661"/>
            <a:ext cx="8090154" cy="914400"/>
          </a:xfrm>
        </p:spPr>
        <p:txBody>
          <a:bodyPr/>
          <a:lstStyle/>
          <a:p>
            <a:r>
              <a:rPr lang="en-US" dirty="0"/>
              <a:t>Our Method: </a:t>
            </a:r>
            <a:r>
              <a:rPr lang="en-US" dirty="0" err="1"/>
              <a:t>C</a:t>
            </a:r>
            <a:r>
              <a:rPr lang="en-US" sz="3600" dirty="0" err="1"/>
              <a:t>ritical</a:t>
            </a:r>
            <a:r>
              <a:rPr lang="en-US" dirty="0" err="1"/>
              <a:t>Q</a:t>
            </a:r>
            <a:r>
              <a:rPr lang="en-US" sz="3600" dirty="0" err="1"/>
              <a:t>ueries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dirty="0">
                    <a:solidFill>
                      <a:sysClr val="windowText" lastClr="000000"/>
                    </a:solidFill>
                    <a:ea typeface="Times New Roman" charset="0"/>
                    <a:cs typeface="Times New Roman" charset="0"/>
                  </a:rPr>
                  <a:t>Lemma1: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ysClr val="windowText" lastClr="000000"/>
                        </a:solidFill>
                        <a:latin typeface="Cambria Math" charset="0"/>
                        <a:ea typeface="Times New Roman" charset="0"/>
                        <a:cs typeface="Times New Roman" charset="0"/>
                      </a:rPr>
                      <m:t>𝜙</m:t>
                    </m:r>
                    <m:d>
                      <m:dPr>
                        <m:ctrlPr>
                          <a:rPr lang="en-US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Times New Roman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dirty="0"/>
                  <a:t> is submodular and monotonous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Greedy algorithm which adds new element at each step which maximizes marginal gain has (1-1/e) approximation </a:t>
                </a:r>
                <a:r>
                  <a:rPr lang="en-US" sz="1400" dirty="0"/>
                  <a:t>[</a:t>
                </a:r>
                <a:r>
                  <a:rPr lang="en-US" sz="1400" dirty="0" err="1"/>
                  <a:t>Nemhauser</a:t>
                </a:r>
                <a:r>
                  <a:rPr lang="en-US" sz="1400" dirty="0"/>
                  <a:t>+, 1978]</a:t>
                </a:r>
              </a:p>
              <a:p>
                <a:pPr lvl="1"/>
                <a:r>
                  <a:rPr lang="en-US" dirty="0"/>
                  <a:t>Speed up: Sampling technique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900" t="-2225" r="-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2050" name="Picture 2" descr="http://latex2png.com/output/latex_c2eb57b80cd2597ee5434cb36d1b66a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2" y="1985382"/>
            <a:ext cx="6188076" cy="35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57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280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One can leverage many methods/definitions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dirty="0"/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/>
              <a:t>Most Frequent Queries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/>
              <a:t>Queries Appearing in Most Sessions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/>
              <a:t>Queries with highest PageRank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/>
              <a:t>Queries with highest Eigenvector Centrality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93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Usability Evaluation Metric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5024693" cy="4936434"/>
          </a:xfrm>
        </p:spPr>
        <p:txBody>
          <a:bodyPr/>
          <a:lstStyle/>
          <a:p>
            <a:r>
              <a:rPr lang="en-US" b="1" dirty="0" err="1"/>
              <a:t>INFluenced</a:t>
            </a:r>
            <a:r>
              <a:rPr lang="en-US" b="1" dirty="0"/>
              <a:t> Queries (</a:t>
            </a:r>
            <a:r>
              <a:rPr lang="en-US" b="1" dirty="0" err="1"/>
              <a:t>InfQ</a:t>
            </a:r>
            <a:r>
              <a:rPr lang="en-US" b="1" dirty="0"/>
              <a:t>): </a:t>
            </a:r>
          </a:p>
          <a:p>
            <a:pPr lvl="1"/>
            <a:r>
              <a:rPr lang="en-US" b="1" dirty="0"/>
              <a:t>Number</a:t>
            </a:r>
            <a:r>
              <a:rPr lang="en-US" dirty="0"/>
              <a:t> of </a:t>
            </a:r>
            <a:r>
              <a:rPr lang="en-US" b="1" dirty="0"/>
              <a:t>related</a:t>
            </a:r>
            <a:r>
              <a:rPr lang="en-US" dirty="0"/>
              <a:t> </a:t>
            </a:r>
            <a:r>
              <a:rPr lang="en-US" b="1" dirty="0"/>
              <a:t>queries</a:t>
            </a:r>
            <a:r>
              <a:rPr lang="en-US" dirty="0"/>
              <a:t> within some radius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b="1" dirty="0"/>
              <a:t>Sum of related Items (</a:t>
            </a:r>
            <a:r>
              <a:rPr lang="en-US" b="1" dirty="0" err="1"/>
              <a:t>SumI</a:t>
            </a:r>
            <a:r>
              <a:rPr lang="en-US" b="1" dirty="0"/>
              <a:t>)</a:t>
            </a:r>
          </a:p>
          <a:p>
            <a:pPr lvl="1"/>
            <a:r>
              <a:rPr lang="en-US" b="1" dirty="0"/>
              <a:t>Number</a:t>
            </a:r>
            <a:r>
              <a:rPr lang="en-US" dirty="0"/>
              <a:t> of </a:t>
            </a:r>
            <a:r>
              <a:rPr lang="en-US" b="1" dirty="0"/>
              <a:t>related</a:t>
            </a:r>
            <a:r>
              <a:rPr lang="en-US" dirty="0"/>
              <a:t> </a:t>
            </a:r>
            <a:r>
              <a:rPr lang="en-US" b="1" dirty="0"/>
              <a:t>items</a:t>
            </a:r>
            <a:r>
              <a:rPr lang="en-US" dirty="0"/>
              <a:t> shared with other queries within some radius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234" y="1247656"/>
            <a:ext cx="2689402" cy="13581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394" y="1351385"/>
            <a:ext cx="427432" cy="125442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7080330" y="1341108"/>
            <a:ext cx="361380" cy="361379"/>
          </a:xfrm>
          <a:prstGeom prst="ellipse">
            <a:avLst/>
          </a:prstGeom>
          <a:solidFill>
            <a:srgbClr val="0070C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130193" y="1341111"/>
            <a:ext cx="361380" cy="361379"/>
          </a:xfrm>
          <a:prstGeom prst="ellipse">
            <a:avLst/>
          </a:prstGeom>
          <a:solidFill>
            <a:srgbClr val="FF00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50337" y="1344788"/>
            <a:ext cx="361380" cy="361379"/>
          </a:xfrm>
          <a:prstGeom prst="ellipse">
            <a:avLst/>
          </a:prstGeom>
          <a:solidFill>
            <a:srgbClr val="7030A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8117066" y="2216319"/>
            <a:ext cx="361380" cy="361379"/>
          </a:xfrm>
          <a:prstGeom prst="ellipse">
            <a:avLst/>
          </a:prstGeom>
          <a:solidFill>
            <a:srgbClr val="FF00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675420" y="1333267"/>
            <a:ext cx="361380" cy="361379"/>
          </a:xfrm>
          <a:prstGeom prst="ellipse">
            <a:avLst/>
          </a:prstGeom>
          <a:solidFill>
            <a:srgbClr val="FFFF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006866" y="2144434"/>
            <a:ext cx="490247" cy="460390"/>
          </a:xfrm>
          <a:prstGeom prst="rect">
            <a:avLst/>
          </a:prstGeom>
          <a:solidFill>
            <a:srgbClr val="FF0000">
              <a:alpha val="4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594039" y="2163533"/>
            <a:ext cx="490247" cy="460390"/>
          </a:xfrm>
          <a:prstGeom prst="rect">
            <a:avLst/>
          </a:prstGeom>
          <a:solidFill>
            <a:srgbClr val="00B050">
              <a:alpha val="4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441710" y="2642733"/>
                <a:ext cx="100380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𝐼𝑛𝑓𝑄</m:t>
                      </m:r>
                      <m:r>
                        <a:rPr lang="en-US" b="0" i="1" smtClean="0">
                          <a:latin typeface="Cambria Math" charset="0"/>
                        </a:rPr>
                        <m:t>=2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710" y="2642733"/>
                <a:ext cx="1003801" cy="276999"/>
              </a:xfrm>
              <a:prstGeom prst="rect">
                <a:avLst/>
              </a:prstGeom>
              <a:blipFill>
                <a:blip r:embed="rId5"/>
                <a:stretch>
                  <a:fillRect l="-7317" t="-4444" r="-4878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234" y="3967058"/>
            <a:ext cx="2689402" cy="135814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394" y="4070787"/>
            <a:ext cx="427432" cy="1254420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7080330" y="4060510"/>
            <a:ext cx="361380" cy="361379"/>
          </a:xfrm>
          <a:prstGeom prst="ellipse">
            <a:avLst/>
          </a:prstGeom>
          <a:solidFill>
            <a:srgbClr val="0070C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8130193" y="4060513"/>
            <a:ext cx="361380" cy="361379"/>
          </a:xfrm>
          <a:prstGeom prst="ellipse">
            <a:avLst/>
          </a:prstGeom>
          <a:solidFill>
            <a:srgbClr val="FF00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047490" y="4063128"/>
            <a:ext cx="361380" cy="361379"/>
          </a:xfrm>
          <a:prstGeom prst="ellipse">
            <a:avLst/>
          </a:prstGeom>
          <a:solidFill>
            <a:srgbClr val="7030A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8130193" y="4951881"/>
            <a:ext cx="361380" cy="361379"/>
          </a:xfrm>
          <a:prstGeom prst="ellipse">
            <a:avLst/>
          </a:prstGeom>
          <a:solidFill>
            <a:srgbClr val="FF00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675420" y="4052669"/>
            <a:ext cx="361380" cy="361379"/>
          </a:xfrm>
          <a:prstGeom prst="ellipse">
            <a:avLst/>
          </a:prstGeom>
          <a:solidFill>
            <a:srgbClr val="FFFF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006866" y="4863836"/>
            <a:ext cx="490247" cy="460390"/>
          </a:xfrm>
          <a:prstGeom prst="rect">
            <a:avLst/>
          </a:prstGeom>
          <a:solidFill>
            <a:srgbClr val="FF0000">
              <a:alpha val="4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594039" y="4882935"/>
            <a:ext cx="490247" cy="460390"/>
          </a:xfrm>
          <a:prstGeom prst="rect">
            <a:avLst/>
          </a:prstGeom>
          <a:solidFill>
            <a:srgbClr val="00B050">
              <a:alpha val="4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424589" y="5355246"/>
                <a:ext cx="10380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𝑆𝑢𝑚𝐼</m:t>
                      </m:r>
                      <m:r>
                        <a:rPr lang="en-US" b="0" i="1" smtClean="0">
                          <a:latin typeface="Cambria Math" charset="0"/>
                        </a:rPr>
                        <m:t>=5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4589" y="5355246"/>
                <a:ext cx="1038041" cy="276999"/>
              </a:xfrm>
              <a:prstGeom prst="rect">
                <a:avLst/>
              </a:prstGeom>
              <a:blipFill>
                <a:blip r:embed="rId7"/>
                <a:stretch>
                  <a:fillRect l="-4706" r="-4706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8260200" y="462530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50582" y="429252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32" name="Oval 31"/>
          <p:cNvSpPr/>
          <p:nvPr/>
        </p:nvSpPr>
        <p:spPr>
          <a:xfrm rot="18660904">
            <a:off x="6799044" y="1476798"/>
            <a:ext cx="2088759" cy="140382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 rot="18660904">
            <a:off x="6738400" y="4169992"/>
            <a:ext cx="2088759" cy="140382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15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967" y="1155505"/>
            <a:ext cx="4684960" cy="35137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Objective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276055" y="5078491"/>
                <a:ext cx="4333293" cy="954107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00B050"/>
                    </a:solidFill>
                  </a:rPr>
                  <a:t>Our method maximizes objective function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charset="0"/>
                      </a:rPr>
                      <m:t>𝜙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6055" y="5078491"/>
                <a:ext cx="4333293" cy="954107"/>
              </a:xfrm>
              <a:prstGeom prst="rect">
                <a:avLst/>
              </a:prstGeom>
              <a:blipFill>
                <a:blip r:embed="rId3"/>
                <a:stretch>
                  <a:fillRect t="-4294" b="-1411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852373" y="3840852"/>
            <a:ext cx="1157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is better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796939" y="3526034"/>
            <a:ext cx="0" cy="923520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79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991" y="1189575"/>
            <a:ext cx="2302947" cy="34544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Usability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929105" y="5078491"/>
            <a:ext cx="5504366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B050"/>
                </a:solidFill>
              </a:rPr>
              <a:t>Our method has the best usability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2373" y="3840852"/>
            <a:ext cx="1157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is better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96939" y="3526034"/>
            <a:ext cx="0" cy="923520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556" y="1191165"/>
            <a:ext cx="2309080" cy="34528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787" y="1315839"/>
            <a:ext cx="514677" cy="64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59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en-US" dirty="0"/>
              <a:t>Customer Interaction Networks</a:t>
            </a:r>
          </a:p>
          <a:p>
            <a:r>
              <a:rPr lang="en-US" dirty="0"/>
              <a:t>Application 1: Intent Based Query Clustering</a:t>
            </a:r>
          </a:p>
          <a:p>
            <a:r>
              <a:rPr lang="en-US" dirty="0"/>
              <a:t>Application 2: Item Recommendation</a:t>
            </a:r>
          </a:p>
          <a:p>
            <a:r>
              <a:rPr lang="en-US" b="0" dirty="0"/>
              <a:t>Application 3: Critical Queries</a:t>
            </a:r>
          </a:p>
          <a:p>
            <a:r>
              <a:rPr lang="en-US" b="1" dirty="0">
                <a:solidFill>
                  <a:srgbClr val="00B050"/>
                </a:solidFill>
              </a:rPr>
              <a:t>Conclusion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Adhikari, Sondhi, Zhang, Sharma, Prakash</a:t>
            </a:r>
            <a:endParaRPr lang="en-US" dirty="0"/>
          </a:p>
        </p:txBody>
      </p:sp>
      <p:sp>
        <p:nvSpPr>
          <p:cNvPr id="6" name="L-Shape 5"/>
          <p:cNvSpPr/>
          <p:nvPr/>
        </p:nvSpPr>
        <p:spPr>
          <a:xfrm rot="18806691">
            <a:off x="889435" y="135383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/>
          <p:cNvSpPr/>
          <p:nvPr/>
        </p:nvSpPr>
        <p:spPr>
          <a:xfrm rot="18806691">
            <a:off x="889436" y="1948422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-Shape 8"/>
          <p:cNvSpPr/>
          <p:nvPr/>
        </p:nvSpPr>
        <p:spPr>
          <a:xfrm rot="18806691">
            <a:off x="889436" y="2500531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-Shape 9"/>
          <p:cNvSpPr/>
          <p:nvPr/>
        </p:nvSpPr>
        <p:spPr>
          <a:xfrm rot="18806691">
            <a:off x="896037" y="3052640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-Shape 10"/>
          <p:cNvSpPr/>
          <p:nvPr/>
        </p:nvSpPr>
        <p:spPr>
          <a:xfrm rot="18806691">
            <a:off x="896038" y="3619421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92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</a:t>
            </a:r>
            <a:r>
              <a:rPr lang="en-US" dirty="0" err="1"/>
              <a:t>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5189283" cy="4936434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CINs are useful</a:t>
            </a:r>
          </a:p>
          <a:p>
            <a:pPr lvl="1"/>
            <a:r>
              <a:rPr lang="en-US" dirty="0"/>
              <a:t>They have useful properties</a:t>
            </a:r>
          </a:p>
          <a:p>
            <a:pPr lvl="1"/>
            <a:r>
              <a:rPr lang="en-US" dirty="0"/>
              <a:t>A1: Intent Based Query Clustering</a:t>
            </a:r>
          </a:p>
          <a:p>
            <a:pPr lvl="1"/>
            <a:r>
              <a:rPr lang="en-US" dirty="0"/>
              <a:t>A2: Item Recommendation</a:t>
            </a:r>
          </a:p>
          <a:p>
            <a:pPr lvl="1"/>
            <a:r>
              <a:rPr lang="en-US" dirty="0"/>
              <a:t>A3: Critical Queries</a:t>
            </a:r>
          </a:p>
          <a:p>
            <a:r>
              <a:rPr lang="en-US" b="1" dirty="0"/>
              <a:t>Formulation and Methods</a:t>
            </a:r>
          </a:p>
          <a:p>
            <a:pPr lvl="1"/>
            <a:r>
              <a:rPr lang="en-US" dirty="0"/>
              <a:t>exploit CINs properties</a:t>
            </a:r>
          </a:p>
          <a:p>
            <a:pPr lvl="1"/>
            <a:r>
              <a:rPr lang="en-US" dirty="0"/>
              <a:t>scalable</a:t>
            </a:r>
          </a:p>
          <a:p>
            <a:r>
              <a:rPr lang="en-US" b="1" dirty="0"/>
              <a:t>Future Work</a:t>
            </a:r>
          </a:p>
          <a:p>
            <a:pPr lvl="1"/>
            <a:r>
              <a:rPr lang="en-US" dirty="0"/>
              <a:t>Add content</a:t>
            </a:r>
          </a:p>
          <a:p>
            <a:pPr lvl="1"/>
            <a:r>
              <a:rPr lang="en-US" dirty="0"/>
              <a:t>Add query attributes</a:t>
            </a:r>
          </a:p>
          <a:p>
            <a:pPr lvl="1"/>
            <a:r>
              <a:rPr lang="en-US" dirty="0"/>
              <a:t>Other applications like type-ahead, query curation, and so 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Adhikari, Sondhi, Zhang, Sharma, Prakash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989" y="1744111"/>
            <a:ext cx="2045797" cy="10331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80064" y="3065195"/>
            <a:ext cx="2821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Item Click Network</a:t>
            </a:r>
          </a:p>
        </p:txBody>
      </p:sp>
      <p:pic>
        <p:nvPicPr>
          <p:cNvPr id="8" name="Content Placeholder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595" y="3434218"/>
            <a:ext cx="1909485" cy="9991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02340" y="4711019"/>
            <a:ext cx="2821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50"/>
                </a:solidFill>
              </a:rPr>
              <a:t>Cover Network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098" y="5084534"/>
            <a:ext cx="1959021" cy="100558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51827" y="1060655"/>
            <a:ext cx="28904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</a:rPr>
              <a:t>Query Reformulation</a:t>
            </a:r>
          </a:p>
          <a:p>
            <a:pPr algn="ctr"/>
            <a:r>
              <a:rPr lang="en-US" sz="2400" b="1" dirty="0">
                <a:solidFill>
                  <a:srgbClr val="00B0F0"/>
                </a:solidFill>
              </a:rPr>
              <a:t> Network</a:t>
            </a:r>
          </a:p>
        </p:txBody>
      </p:sp>
    </p:spTree>
    <p:extLst>
      <p:ext uri="{BB962C8B-B14F-4D97-AF65-F5344CB8AC3E}">
        <p14:creationId xmlns:p14="http://schemas.microsoft.com/office/powerpoint/2010/main" val="149147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357" y="1866627"/>
            <a:ext cx="994149" cy="10354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927" y="4624635"/>
            <a:ext cx="2045797" cy="10331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2646621" y="4872395"/>
            <a:ext cx="530532" cy="458151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50" y="4592962"/>
            <a:ext cx="2229839" cy="129059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816454" y="4010635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CINs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49990" y="4026069"/>
            <a:ext cx="2261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Engagement log</a:t>
            </a:r>
          </a:p>
        </p:txBody>
      </p:sp>
      <p:sp>
        <p:nvSpPr>
          <p:cNvPr id="4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Adhikari, </a:t>
            </a:r>
            <a:r>
              <a:rPr lang="en-US" dirty="0" err="1"/>
              <a:t>Sondhi</a:t>
            </a:r>
            <a:r>
              <a:rPr lang="en-US" dirty="0"/>
              <a:t>, Zhang, Sharma, Prakash</a:t>
            </a:r>
          </a:p>
        </p:txBody>
      </p:sp>
      <p:pic>
        <p:nvPicPr>
          <p:cNvPr id="20" name="Picture 2" descr="http://people.cs.vt.edu/~badityap/badityap-portrai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974" y="1872430"/>
            <a:ext cx="810980" cy="102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360" y="1866626"/>
            <a:ext cx="1033698" cy="1033698"/>
          </a:xfrm>
          <a:prstGeom prst="rect">
            <a:avLst/>
          </a:prstGeom>
        </p:spPr>
      </p:pic>
      <p:pic>
        <p:nvPicPr>
          <p:cNvPr id="1026" name="Picture 2" descr="http://people.cs.vt.edu/~badityap/epidamik/bijay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20" y="1866626"/>
            <a:ext cx="893685" cy="99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7113" y="2913383"/>
            <a:ext cx="6323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Bijaya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970209" y="2910452"/>
            <a:ext cx="767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Parikshit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384969" y="2910452"/>
            <a:ext cx="6828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Wenke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054948" y="2904204"/>
            <a:ext cx="6631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Aditya</a:t>
            </a:r>
            <a:endParaRPr lang="en-US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816" y="3186851"/>
            <a:ext cx="2195355" cy="1108655"/>
          </a:xfrm>
          <a:prstGeom prst="rect">
            <a:avLst/>
          </a:prstGeom>
        </p:spPr>
      </p:pic>
      <p:sp>
        <p:nvSpPr>
          <p:cNvPr id="28" name="Oval 27"/>
          <p:cNvSpPr/>
          <p:nvPr/>
        </p:nvSpPr>
        <p:spPr>
          <a:xfrm rot="19045029">
            <a:off x="6375015" y="3355121"/>
            <a:ext cx="1575436" cy="1088344"/>
          </a:xfrm>
          <a:prstGeom prst="ellipse">
            <a:avLst/>
          </a:prstGeom>
          <a:solidFill>
            <a:srgbClr val="00B0F0">
              <a:alpha val="3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612144" y="3186851"/>
            <a:ext cx="1351185" cy="487523"/>
          </a:xfrm>
          <a:prstGeom prst="ellipse">
            <a:avLst/>
          </a:prstGeom>
          <a:solidFill>
            <a:srgbClr val="FFC000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8664" y="3149983"/>
            <a:ext cx="91353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352" y="4577037"/>
            <a:ext cx="2058147" cy="1039365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6833493" y="5300453"/>
            <a:ext cx="304005" cy="356035"/>
          </a:xfrm>
          <a:prstGeom prst="rect">
            <a:avLst/>
          </a:prstGeom>
          <a:solidFill>
            <a:srgbClr val="FF0000">
              <a:alpha val="4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7650860" y="4649267"/>
            <a:ext cx="284552" cy="271170"/>
          </a:xfrm>
          <a:prstGeom prst="ellipse">
            <a:avLst/>
          </a:prstGeom>
          <a:solidFill>
            <a:srgbClr val="FF00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7648603" y="5325082"/>
            <a:ext cx="284552" cy="271170"/>
          </a:xfrm>
          <a:prstGeom prst="ellipse">
            <a:avLst/>
          </a:prstGeom>
          <a:solidFill>
            <a:srgbClr val="FFFF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852904" y="4649267"/>
            <a:ext cx="284552" cy="271170"/>
          </a:xfrm>
          <a:prstGeom prst="ellipse">
            <a:avLst/>
          </a:prstGeom>
          <a:solidFill>
            <a:srgbClr val="00B0F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054948" y="4649267"/>
            <a:ext cx="284552" cy="271170"/>
          </a:xfrm>
          <a:prstGeom prst="ellipse">
            <a:avLst/>
          </a:prstGeom>
          <a:solidFill>
            <a:srgbClr val="00B05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7801485" y="3186851"/>
            <a:ext cx="14702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Query</a:t>
            </a:r>
          </a:p>
          <a:p>
            <a:r>
              <a:rPr lang="en-US" sz="2400" b="1" dirty="0"/>
              <a:t>Clustering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54996" y="4673683"/>
            <a:ext cx="11785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Critical</a:t>
            </a:r>
          </a:p>
          <a:p>
            <a:r>
              <a:rPr lang="en-US" sz="2400" b="1" dirty="0"/>
              <a:t>Queries</a:t>
            </a:r>
          </a:p>
        </p:txBody>
      </p:sp>
      <p:sp>
        <p:nvSpPr>
          <p:cNvPr id="54" name="Right Arrow 53"/>
          <p:cNvSpPr/>
          <p:nvPr/>
        </p:nvSpPr>
        <p:spPr>
          <a:xfrm rot="19809867">
            <a:off x="5018308" y="4541540"/>
            <a:ext cx="1245839" cy="114994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/>
          <p:cNvSpPr/>
          <p:nvPr/>
        </p:nvSpPr>
        <p:spPr>
          <a:xfrm rot="1747349">
            <a:off x="5052890" y="5376466"/>
            <a:ext cx="1245839" cy="114994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6762994" y="5645922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…</a:t>
            </a:r>
          </a:p>
        </p:txBody>
      </p:sp>
      <p:pic>
        <p:nvPicPr>
          <p:cNvPr id="33" name="Picture 2" descr="http://t0.gstatic.com/images?q=tbn:ANd9GcQpH156shFzSx1HmAKxsBrk_sUtGWXvGLHm6T2QYpOnRxkrEmDtwQ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057025" y="1700294"/>
            <a:ext cx="604785" cy="604785"/>
          </a:xfrm>
          <a:prstGeom prst="rect">
            <a:avLst/>
          </a:prstGeom>
          <a:noFill/>
        </p:spPr>
      </p:pic>
      <p:sp>
        <p:nvSpPr>
          <p:cNvPr id="34" name="Content Placeholder 2"/>
          <p:cNvSpPr>
            <a:spLocks noGrp="1"/>
          </p:cNvSpPr>
          <p:nvPr/>
        </p:nvSpPr>
        <p:spPr>
          <a:xfrm>
            <a:off x="7648603" y="805456"/>
            <a:ext cx="2103806" cy="824749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Additional</a:t>
            </a:r>
          </a:p>
          <a:p>
            <a:pPr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Funding:</a:t>
            </a:r>
          </a:p>
        </p:txBody>
      </p:sp>
      <p:pic>
        <p:nvPicPr>
          <p:cNvPr id="35" name="Picture 2" descr="Image result for ORNL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485" y="2419772"/>
            <a:ext cx="1223777" cy="63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410" y="1866626"/>
            <a:ext cx="840719" cy="103369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827176" y="2904204"/>
            <a:ext cx="579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Mohit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69491" y="1240360"/>
            <a:ext cx="51503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hlinkClick r:id="rId14"/>
              </a:rPr>
              <a:t>Slides: http://people.cs.vt.edu/~bijaya/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221973" y="5962385"/>
            <a:ext cx="4406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Walmart Labs is hiring @ job fair!</a:t>
            </a:r>
          </a:p>
        </p:txBody>
      </p:sp>
    </p:spTree>
    <p:extLst>
      <p:ext uri="{BB962C8B-B14F-4D97-AF65-F5344CB8AC3E}">
        <p14:creationId xmlns:p14="http://schemas.microsoft.com/office/powerpoint/2010/main" val="389528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11375</TotalTime>
  <Words>2066</Words>
  <Application>Microsoft Office PowerPoint</Application>
  <PresentationFormat>On-screen Show (4:3)</PresentationFormat>
  <Paragraphs>612</Paragraphs>
  <Slides>45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Arial</vt:lpstr>
      <vt:lpstr>Calibri</vt:lpstr>
      <vt:lpstr>Cambria Math</vt:lpstr>
      <vt:lpstr>Times New Roman</vt:lpstr>
      <vt:lpstr>Tw Cen MT</vt:lpstr>
      <vt:lpstr>Tw Cen MT Condensed</vt:lpstr>
      <vt:lpstr>Wingdings</vt:lpstr>
      <vt:lpstr>Wingdings 3</vt:lpstr>
      <vt:lpstr>Integral</vt:lpstr>
      <vt:lpstr>Mining E-Commerce Query Relations using Customer Interaction Networks </vt:lpstr>
      <vt:lpstr>User Engagement</vt:lpstr>
      <vt:lpstr>Engagement data</vt:lpstr>
      <vt:lpstr>Application 1: Intent Based Query Clustering</vt:lpstr>
      <vt:lpstr>Application 2: item recommendation</vt:lpstr>
      <vt:lpstr>PowerPoint Presentation</vt:lpstr>
      <vt:lpstr>Challenges</vt:lpstr>
      <vt:lpstr>Main Idea</vt:lpstr>
      <vt:lpstr>Goal of our work</vt:lpstr>
      <vt:lpstr>Outline</vt:lpstr>
      <vt:lpstr>Networks</vt:lpstr>
      <vt:lpstr>QRN: Query Reformulation Network</vt:lpstr>
      <vt:lpstr>ICN: Item Click Network</vt:lpstr>
      <vt:lpstr>Other CINs</vt:lpstr>
      <vt:lpstr>Empirical properties and implications</vt:lpstr>
      <vt:lpstr>Empirical properties and implications</vt:lpstr>
      <vt:lpstr>Outline</vt:lpstr>
      <vt:lpstr>Reminder: Intent Based Query Clustering</vt:lpstr>
      <vt:lpstr>Informal problem On QRN</vt:lpstr>
      <vt:lpstr>Problem formulation</vt:lpstr>
      <vt:lpstr>Putting it together</vt:lpstr>
      <vt:lpstr>Problem Statement</vt:lpstr>
      <vt:lpstr>Our Method: Hub-Query-Expansion</vt:lpstr>
      <vt:lpstr>Baseline Methods</vt:lpstr>
      <vt:lpstr>Category Based Evaluation</vt:lpstr>
      <vt:lpstr>Performance</vt:lpstr>
      <vt:lpstr>Qualitative results</vt:lpstr>
      <vt:lpstr>Outline</vt:lpstr>
      <vt:lpstr>Reminder: item recommendation</vt:lpstr>
      <vt:lpstr>Item Recommendation: Problem</vt:lpstr>
      <vt:lpstr>Our Main Idea</vt:lpstr>
      <vt:lpstr>Experiments and Results</vt:lpstr>
      <vt:lpstr>Outline</vt:lpstr>
      <vt:lpstr>PowerPoint Presentation</vt:lpstr>
      <vt:lpstr>Informal Problem</vt:lpstr>
      <vt:lpstr>Our Idea: model user interaction</vt:lpstr>
      <vt:lpstr>Formal Problem</vt:lpstr>
      <vt:lpstr>Our Method: CriticalQueries</vt:lpstr>
      <vt:lpstr>Baseline Methods</vt:lpstr>
      <vt:lpstr>Usability Evaluation Metric</vt:lpstr>
      <vt:lpstr>Results: Objective</vt:lpstr>
      <vt:lpstr>Results: Usability</vt:lpstr>
      <vt:lpstr>Outline</vt:lpstr>
      <vt:lpstr>Take-Aways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Beezay</dc:creator>
  <cp:lastModifiedBy>Bijaya</cp:lastModifiedBy>
  <cp:revision>3154</cp:revision>
  <dcterms:created xsi:type="dcterms:W3CDTF">2017-04-10T14:44:30Z</dcterms:created>
  <dcterms:modified xsi:type="dcterms:W3CDTF">2018-08-19T20:54:57Z</dcterms:modified>
</cp:coreProperties>
</file>