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47"/>
  </p:notesMasterIdLst>
  <p:sldIdLst>
    <p:sldId id="256" r:id="rId2"/>
    <p:sldId id="257" r:id="rId3"/>
    <p:sldId id="305" r:id="rId4"/>
    <p:sldId id="306" r:id="rId5"/>
    <p:sldId id="341" r:id="rId6"/>
    <p:sldId id="345" r:id="rId7"/>
    <p:sldId id="307" r:id="rId8"/>
    <p:sldId id="263" r:id="rId9"/>
    <p:sldId id="308" r:id="rId10"/>
    <p:sldId id="309" r:id="rId11"/>
    <p:sldId id="310" r:id="rId12"/>
    <p:sldId id="311" r:id="rId13"/>
    <p:sldId id="332" r:id="rId14"/>
    <p:sldId id="334" r:id="rId15"/>
    <p:sldId id="335" r:id="rId16"/>
    <p:sldId id="333" r:id="rId17"/>
    <p:sldId id="271" r:id="rId18"/>
    <p:sldId id="273" r:id="rId19"/>
    <p:sldId id="312" r:id="rId20"/>
    <p:sldId id="313" r:id="rId21"/>
    <p:sldId id="314" r:id="rId22"/>
    <p:sldId id="315" r:id="rId23"/>
    <p:sldId id="329" r:id="rId24"/>
    <p:sldId id="316" r:id="rId25"/>
    <p:sldId id="330" r:id="rId26"/>
    <p:sldId id="317" r:id="rId27"/>
    <p:sldId id="285" r:id="rId28"/>
    <p:sldId id="319" r:id="rId29"/>
    <p:sldId id="320" r:id="rId30"/>
    <p:sldId id="344" r:id="rId31"/>
    <p:sldId id="342" r:id="rId32"/>
    <p:sldId id="321" r:id="rId33"/>
    <p:sldId id="323" r:id="rId34"/>
    <p:sldId id="336" r:id="rId35"/>
    <p:sldId id="338" r:id="rId36"/>
    <p:sldId id="337" r:id="rId37"/>
    <p:sldId id="339" r:id="rId38"/>
    <p:sldId id="340" r:id="rId39"/>
    <p:sldId id="324" r:id="rId40"/>
    <p:sldId id="343" r:id="rId41"/>
    <p:sldId id="325" r:id="rId42"/>
    <p:sldId id="318" r:id="rId43"/>
    <p:sldId id="298" r:id="rId44"/>
    <p:sldId id="299" r:id="rId45"/>
    <p:sldId id="300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FF0000"/>
    <a:srgbClr val="000000"/>
    <a:srgbClr val="810000"/>
    <a:srgbClr val="800000"/>
    <a:srgbClr val="002060"/>
    <a:srgbClr val="FFFFFF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382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FA7E6-380E-4B6D-B669-84C1FCF4B274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1FB6F-3B80-4B09-A1C6-A845D4239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92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74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71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17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3815" y="639928"/>
            <a:ext cx="7396369" cy="1463040"/>
          </a:xfrm>
        </p:spPr>
        <p:txBody>
          <a:bodyPr anchor="ctr">
            <a:normAutofit/>
          </a:bodyPr>
          <a:lstStyle>
            <a:lvl1pPr algn="ctr">
              <a:defRPr sz="4400" spc="200" baseline="0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08542" y="2348986"/>
            <a:ext cx="3326914" cy="1463040"/>
          </a:xfrm>
        </p:spPr>
        <p:txBody>
          <a:bodyPr lIns="91440" rIns="9144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00B050"/>
                </a:solidFill>
              </a:defRPr>
            </a:lvl1pPr>
            <a:lvl2pPr marL="457189" indent="0" algn="ctr">
              <a:buNone/>
              <a:defRPr sz="1600"/>
            </a:lvl2pPr>
            <a:lvl3pPr marL="914377" indent="0" algn="ctr">
              <a:buNone/>
              <a:defRPr sz="16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8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Font typeface="Wingdings" panose="05000000000000000000" pitchFamily="2" charset="2"/>
              <a:buChar char="q"/>
              <a:defRPr sz="2800" b="0">
                <a:latin typeface="+mn-lt"/>
                <a:cs typeface="Times New Roman" panose="02020603050405020304" pitchFamily="18" charset="0"/>
              </a:defRPr>
            </a:lvl1pPr>
            <a:lvl2pPr marL="470919" indent="-342900">
              <a:buFont typeface="Arial" panose="020B0604020202020204" pitchFamily="34" charset="0"/>
              <a:buChar char="•"/>
              <a:defRPr sz="2400">
                <a:latin typeface="+mn-lt"/>
                <a:cs typeface="Times New Roman" panose="02020603050405020304" pitchFamily="18" charset="0"/>
              </a:defRPr>
            </a:lvl2pPr>
            <a:lvl3pPr marL="596649" indent="-285750">
              <a:buFont typeface="Arial" panose="020B0604020202020204" pitchFamily="34" charset="0"/>
              <a:buChar char="•"/>
              <a:defRPr sz="2000">
                <a:latin typeface="+mn-lt"/>
                <a:cs typeface="Times New Roman" panose="02020603050405020304" pitchFamily="18" charset="0"/>
              </a:defRPr>
            </a:lvl3pPr>
            <a:lvl4pPr marL="742953" indent="-285750">
              <a:buFont typeface="Arial" panose="020B0604020202020204" pitchFamily="34" charset="0"/>
              <a:buChar char="•"/>
              <a:defRPr sz="1400">
                <a:latin typeface="+mn-lt"/>
                <a:cs typeface="Times New Roman" panose="02020603050405020304" pitchFamily="18" charset="0"/>
              </a:defRPr>
            </a:lvl4pPr>
            <a:lvl5pPr marL="925833" indent="-285750">
              <a:buFont typeface="Arial" panose="020B0604020202020204" pitchFamily="34" charset="0"/>
              <a:buChar char="•"/>
              <a:defRPr sz="1400">
                <a:latin typeface="+mn-lt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2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5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613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Adhikari</a:t>
            </a:r>
            <a:r>
              <a:rPr lang="en-US" dirty="0" smtClean="0"/>
              <a:t>, Zhang, Ramakrishnan, Prakash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773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Adhikari</a:t>
            </a:r>
            <a:r>
              <a:rPr lang="en-US" dirty="0" smtClean="0"/>
              <a:t>, Zhang, Ramakrishnan, Prakash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79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Adhikari</a:t>
            </a:r>
            <a:r>
              <a:rPr lang="en-US" dirty="0" smtClean="0"/>
              <a:t>, Zhang, Ramakrishnan, Prakash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89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2805" y="6470704"/>
            <a:ext cx="4426094" cy="274320"/>
          </a:xfrm>
        </p:spPr>
        <p:txBody>
          <a:bodyPr/>
          <a:lstStyle/>
          <a:p>
            <a:r>
              <a:rPr lang="en-US" dirty="0" err="1" smtClean="0"/>
              <a:t>Adhikari</a:t>
            </a:r>
            <a:r>
              <a:rPr lang="en-US" dirty="0" smtClean="0"/>
              <a:t>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999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Adhikari</a:t>
            </a:r>
            <a:r>
              <a:rPr lang="en-US" dirty="0" smtClean="0"/>
              <a:t>, Zhang, Ramakrishnan, Prakash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10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57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Adhikari</a:t>
            </a:r>
            <a:r>
              <a:rPr lang="en-US" dirty="0" smtClean="0"/>
              <a:t>, Zhang, Ramakrishnan, Prakash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727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Adhikari</a:t>
            </a:r>
            <a:r>
              <a:rPr lang="en-US" dirty="0" smtClean="0"/>
              <a:t>, Zhang, Ramakrishnan, Prakash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80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Adhikari</a:t>
            </a:r>
            <a:r>
              <a:rPr lang="en-US" dirty="0" smtClean="0"/>
              <a:t>, Zhang, Ramakrishnan, Prakash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70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241108"/>
            <a:ext cx="8090154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45" y="1345096"/>
            <a:ext cx="8020305" cy="4936434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 err="1" smtClean="0"/>
              <a:t>Adhikari</a:t>
            </a:r>
            <a:r>
              <a:rPr lang="en-US" dirty="0" smtClean="0"/>
              <a:t>, Zhang, Ramakrishnan, Prakash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87549" y="241108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http://s7d2.scene7.com/is/image/Fathead/lgo_ncaa_virginia_tech_hokies?layer=comp&amp;fit=constrain&amp;hei=300&amp;wid=300&amp;fmt=png-alpha&amp;qlt=95,0&amp;op_sharpen=1&amp;resMode=bicub&amp;op_usm=0.0,0.0,0,0&amp;iccEmbed=0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" y="6382439"/>
            <a:ext cx="360927" cy="4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57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dt="0"/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4400" b="1" kern="1200" cap="all" spc="100" baseline="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1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60.png"/><Relationship Id="rId7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1.png"/><Relationship Id="rId4" Type="http://schemas.openxmlformats.org/officeDocument/2006/relationships/image" Target="../media/image17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60.png"/><Relationship Id="rId7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181.png"/><Relationship Id="rId4" Type="http://schemas.openxmlformats.org/officeDocument/2006/relationships/image" Target="../media/image17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emf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11" Type="http://schemas.openxmlformats.org/officeDocument/2006/relationships/image" Target="../media/image11.png"/><Relationship Id="rId5" Type="http://schemas.openxmlformats.org/officeDocument/2006/relationships/image" Target="../media/image55.png"/><Relationship Id="rId10" Type="http://schemas.openxmlformats.org/officeDocument/2006/relationships/image" Target="../media/image10.pn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Sub2Vec: Feature Learning for Subgraphs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645" y="2557134"/>
            <a:ext cx="6278705" cy="2094427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solidFill>
                  <a:srgbClr val="FF0000"/>
                </a:solidFill>
                <a:cs typeface="Arial" panose="020B0604020202020204" pitchFamily="34" charset="0"/>
              </a:rPr>
              <a:t>Bijaya </a:t>
            </a:r>
            <a:r>
              <a:rPr lang="en-US" sz="26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Adhikari</a:t>
            </a:r>
            <a:r>
              <a:rPr lang="en-US" sz="2600" dirty="0" smtClean="0">
                <a:solidFill>
                  <a:srgbClr val="FF0000"/>
                </a:solidFill>
                <a:cs typeface="Arial" panose="020B0604020202020204" pitchFamily="34" charset="0"/>
              </a:rPr>
              <a:t>,</a:t>
            </a:r>
            <a:r>
              <a:rPr lang="en-US" sz="2600" dirty="0" smtClean="0"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chemeClr val="tx1"/>
                </a:solidFill>
                <a:cs typeface="Arial" panose="020B0604020202020204" pitchFamily="34" charset="0"/>
              </a:rPr>
              <a:t>Yao Zhang, </a:t>
            </a:r>
            <a:r>
              <a:rPr lang="en-US" sz="2600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Naren</a:t>
            </a:r>
            <a:r>
              <a:rPr lang="en-US" sz="2600" dirty="0" smtClean="0">
                <a:solidFill>
                  <a:schemeClr val="tx1"/>
                </a:solidFill>
                <a:cs typeface="Arial" panose="020B0604020202020204" pitchFamily="34" charset="0"/>
              </a:rPr>
              <a:t> Ramakrishnan, </a:t>
            </a:r>
            <a:r>
              <a:rPr lang="en-US" sz="2600" dirty="0">
                <a:solidFill>
                  <a:schemeClr val="tx1"/>
                </a:solidFill>
                <a:cs typeface="Arial" panose="020B0604020202020204" pitchFamily="34" charset="0"/>
              </a:rPr>
              <a:t>and </a:t>
            </a:r>
            <a:endParaRPr lang="en-US" sz="26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en-US" sz="2600" dirty="0" smtClean="0">
                <a:solidFill>
                  <a:schemeClr val="tx1"/>
                </a:solidFill>
                <a:cs typeface="Arial" panose="020B0604020202020204" pitchFamily="34" charset="0"/>
              </a:rPr>
              <a:t>B</a:t>
            </a:r>
            <a:r>
              <a:rPr lang="en-US" sz="2600" dirty="0">
                <a:solidFill>
                  <a:schemeClr val="tx1"/>
                </a:solidFill>
                <a:cs typeface="Arial" panose="020B0604020202020204" pitchFamily="34" charset="0"/>
              </a:rPr>
              <a:t>. Aditya Prakash </a:t>
            </a:r>
          </a:p>
          <a:p>
            <a:endParaRPr lang="en-US" sz="1200" dirty="0">
              <a:cs typeface="Arial" panose="020B0604020202020204" pitchFamily="34" charset="0"/>
            </a:endParaRPr>
          </a:p>
          <a:p>
            <a:r>
              <a:rPr lang="en-US" sz="2800" dirty="0">
                <a:cs typeface="Arial" panose="020B0604020202020204" pitchFamily="34" charset="0"/>
              </a:rPr>
              <a:t>Department of Computer Science </a:t>
            </a:r>
          </a:p>
          <a:p>
            <a:r>
              <a:rPr lang="en-US" sz="2800" dirty="0">
                <a:cs typeface="Arial" panose="020B0604020202020204" pitchFamily="34" charset="0"/>
              </a:rPr>
              <a:t>Virginia Tech</a:t>
            </a:r>
          </a:p>
          <a:p>
            <a:endParaRPr lang="en-US" dirty="0"/>
          </a:p>
        </p:txBody>
      </p:sp>
      <p:sp>
        <p:nvSpPr>
          <p:cNvPr id="4" name="TextBox 5"/>
          <p:cNvSpPr txBox="1"/>
          <p:nvPr/>
        </p:nvSpPr>
        <p:spPr>
          <a:xfrm>
            <a:off x="3244406" y="4860880"/>
            <a:ext cx="2655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>
                <a:cs typeface="Arial" panose="020B0604020202020204" pitchFamily="34" charset="0"/>
              </a:rPr>
              <a:t>PAKDD, Melbourne, </a:t>
            </a:r>
          </a:p>
          <a:p>
            <a:pPr algn="ctr"/>
            <a:r>
              <a:rPr lang="en-US" sz="2000" dirty="0" smtClean="0">
                <a:cs typeface="Arial" panose="020B0604020202020204" pitchFamily="34" charset="0"/>
              </a:rPr>
              <a:t>June 5</a:t>
            </a:r>
            <a:r>
              <a:rPr lang="en-US" sz="2000" baseline="30000" dirty="0" smtClean="0">
                <a:cs typeface="Arial" panose="020B0604020202020204" pitchFamily="34" charset="0"/>
              </a:rPr>
              <a:t>th</a:t>
            </a:r>
            <a:r>
              <a:rPr lang="en-US" sz="2000" dirty="0">
                <a:cs typeface="Arial" panose="020B0604020202020204" pitchFamily="34" charset="0"/>
              </a:rPr>
              <a:t>, </a:t>
            </a:r>
            <a:r>
              <a:rPr lang="en-US" sz="2000" dirty="0" smtClean="0">
                <a:cs typeface="Arial" panose="020B0604020202020204" pitchFamily="34" charset="0"/>
              </a:rPr>
              <a:t>2018</a:t>
            </a:r>
            <a:endParaRPr lang="en-US" sz="2000" dirty="0">
              <a:cs typeface="Arial" panose="020B0604020202020204" pitchFamily="34" charset="0"/>
            </a:endParaRPr>
          </a:p>
        </p:txBody>
      </p:sp>
      <p:pic>
        <p:nvPicPr>
          <p:cNvPr id="5" name="Picture 1" descr="C:\Users\yaozhang\AppData\Roaming\Tencent\Users\439300090\QQ\WinTemp\RichOle\P{FQ8_O9A45I)F$_]B$OC1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5526"/>
            <a:ext cx="1470688" cy="56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3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Motivation</a:t>
            </a:r>
          </a:p>
          <a:p>
            <a:r>
              <a:rPr lang="en-US" b="0" dirty="0"/>
              <a:t>Problem Formulation</a:t>
            </a:r>
          </a:p>
          <a:p>
            <a:r>
              <a:rPr lang="en-US" b="0" dirty="0"/>
              <a:t>Method</a:t>
            </a:r>
          </a:p>
          <a:p>
            <a:r>
              <a:rPr lang="en-US" b="0" dirty="0" smtClean="0"/>
              <a:t>Experiments</a:t>
            </a:r>
            <a:endParaRPr lang="en-US" b="0" dirty="0"/>
          </a:p>
          <a:p>
            <a:r>
              <a:rPr lang="en-US" b="0" dirty="0" smtClean="0"/>
              <a:t>Conclusion</a:t>
            </a:r>
            <a:endParaRPr lang="en-US" b="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128000" y="6470704"/>
            <a:ext cx="730250" cy="274320"/>
          </a:xfrm>
        </p:spPr>
        <p:txBody>
          <a:bodyPr/>
          <a:lstStyle/>
          <a:p>
            <a:fld id="{101BE169-5F33-4002-A332-9BF0EA1EAB5D}" type="slidenum">
              <a:rPr lang="en-US" smtClean="0"/>
              <a:t>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41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571627"/>
          </a:xfrm>
        </p:spPr>
        <p:txBody>
          <a:bodyPr/>
          <a:lstStyle/>
          <a:p>
            <a:r>
              <a:rPr lang="en-US" dirty="0" smtClean="0"/>
              <a:t>Most Network Embedding Methods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28000" y="6470704"/>
            <a:ext cx="730250" cy="274320"/>
          </a:xfrm>
        </p:spPr>
        <p:txBody>
          <a:bodyPr/>
          <a:lstStyle/>
          <a:p>
            <a:fld id="{101BE169-5F33-4002-A332-9BF0EA1EAB5D}" type="slidenum">
              <a:rPr lang="en-US" smtClean="0"/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4" y="2671961"/>
            <a:ext cx="2567354" cy="2567354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5831419" y="3811225"/>
            <a:ext cx="703384" cy="288826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614627" y="3038278"/>
            <a:ext cx="24721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Classification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Community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Link Prediction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Anomaly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Sense Making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…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615942" y="2087874"/>
            <a:ext cx="2558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Data Mining Tasks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31309" y="2087874"/>
            <a:ext cx="2007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Input Network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839779" y="2087873"/>
            <a:ext cx="2520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Node </a:t>
            </a:r>
            <a:r>
              <a:rPr lang="en-US" sz="2400" b="1" dirty="0" err="1" smtClean="0"/>
              <a:t>Embeddings</a:t>
            </a:r>
            <a:endParaRPr lang="en-US" sz="24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292" y="2901588"/>
            <a:ext cx="1992888" cy="2018603"/>
          </a:xfrm>
          <a:prstGeom prst="rect">
            <a:avLst/>
          </a:prstGeom>
        </p:spPr>
      </p:pic>
      <p:sp>
        <p:nvSpPr>
          <p:cNvPr id="16" name="TextBox 6"/>
          <p:cNvSpPr txBox="1"/>
          <p:nvPr/>
        </p:nvSpPr>
        <p:spPr>
          <a:xfrm>
            <a:off x="2395517" y="5652550"/>
            <a:ext cx="4121898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00B050"/>
                </a:solidFill>
              </a:rPr>
              <a:t>Many Possible Applications!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020158" y="3868613"/>
            <a:ext cx="703384" cy="288826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22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Previous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558439"/>
          </a:xfrm>
        </p:spPr>
        <p:txBody>
          <a:bodyPr/>
          <a:lstStyle/>
          <a:p>
            <a:r>
              <a:rPr lang="en-US" dirty="0" smtClean="0"/>
              <a:t>Popular previous works include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513258" y="2524556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473423" y="3046831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100663" y="3038906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019534" y="3034989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643704" y="3396210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223219" y="3396210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513257" y="3037977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842219" y="2753156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890269" y="3051029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223219" y="2581706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15" idx="5"/>
            <a:endCxn id="7" idx="1"/>
          </p:cNvCxnSpPr>
          <p:nvPr/>
        </p:nvCxnSpPr>
        <p:spPr>
          <a:xfrm>
            <a:off x="6312650" y="2679267"/>
            <a:ext cx="176117" cy="3843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9" idx="5"/>
            <a:endCxn id="11" idx="1"/>
          </p:cNvCxnSpPr>
          <p:nvPr/>
        </p:nvCxnSpPr>
        <p:spPr>
          <a:xfrm>
            <a:off x="6108965" y="3132550"/>
            <a:ext cx="129598" cy="2803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7" idx="2"/>
          </p:cNvCxnSpPr>
          <p:nvPr/>
        </p:nvCxnSpPr>
        <p:spPr>
          <a:xfrm>
            <a:off x="6124309" y="3092139"/>
            <a:ext cx="349114" cy="118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7"/>
            <a:endCxn id="15" idx="4"/>
          </p:cNvCxnSpPr>
          <p:nvPr/>
        </p:nvCxnSpPr>
        <p:spPr>
          <a:xfrm flipV="1">
            <a:off x="6108965" y="2696006"/>
            <a:ext cx="166642" cy="3557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3" idx="5"/>
            <a:endCxn id="9" idx="1"/>
          </p:cNvCxnSpPr>
          <p:nvPr/>
        </p:nvCxnSpPr>
        <p:spPr>
          <a:xfrm>
            <a:off x="5931650" y="2850717"/>
            <a:ext cx="103228" cy="2010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2" idx="7"/>
            <a:endCxn id="13" idx="3"/>
          </p:cNvCxnSpPr>
          <p:nvPr/>
        </p:nvCxnSpPr>
        <p:spPr>
          <a:xfrm flipV="1">
            <a:off x="5602688" y="2850717"/>
            <a:ext cx="254875" cy="2039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7"/>
            <a:endCxn id="9" idx="3"/>
          </p:cNvCxnSpPr>
          <p:nvPr/>
        </p:nvCxnSpPr>
        <p:spPr>
          <a:xfrm flipV="1">
            <a:off x="5733135" y="3132550"/>
            <a:ext cx="301743" cy="2803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0" idx="6"/>
            <a:endCxn id="11" idx="2"/>
          </p:cNvCxnSpPr>
          <p:nvPr/>
        </p:nvCxnSpPr>
        <p:spPr>
          <a:xfrm>
            <a:off x="5748479" y="3453360"/>
            <a:ext cx="4747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1"/>
            <a:endCxn id="12" idx="7"/>
          </p:cNvCxnSpPr>
          <p:nvPr/>
        </p:nvCxnSpPr>
        <p:spPr>
          <a:xfrm flipH="1" flipV="1">
            <a:off x="5602688" y="3054716"/>
            <a:ext cx="635875" cy="3582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0" idx="7"/>
            <a:endCxn id="10" idx="7"/>
          </p:cNvCxnSpPr>
          <p:nvPr/>
        </p:nvCxnSpPr>
        <p:spPr>
          <a:xfrm>
            <a:off x="5733135" y="341294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3" idx="6"/>
            <a:endCxn id="7" idx="1"/>
          </p:cNvCxnSpPr>
          <p:nvPr/>
        </p:nvCxnSpPr>
        <p:spPr>
          <a:xfrm>
            <a:off x="5946994" y="2810306"/>
            <a:ext cx="541773" cy="2532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8" idx="6"/>
            <a:endCxn id="12" idx="2"/>
          </p:cNvCxnSpPr>
          <p:nvPr/>
        </p:nvCxnSpPr>
        <p:spPr>
          <a:xfrm flipV="1">
            <a:off x="5205438" y="3095127"/>
            <a:ext cx="307819" cy="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6" idx="5"/>
            <a:endCxn id="13" idx="1"/>
          </p:cNvCxnSpPr>
          <p:nvPr/>
        </p:nvCxnSpPr>
        <p:spPr>
          <a:xfrm>
            <a:off x="5602689" y="2622117"/>
            <a:ext cx="254874" cy="1477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7" idx="6"/>
            <a:endCxn id="14" idx="2"/>
          </p:cNvCxnSpPr>
          <p:nvPr/>
        </p:nvCxnSpPr>
        <p:spPr>
          <a:xfrm>
            <a:off x="6578198" y="3103981"/>
            <a:ext cx="312071" cy="41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4600" y="2390095"/>
            <a:ext cx="1427651" cy="1446072"/>
          </a:xfrm>
          <a:prstGeom prst="rect">
            <a:avLst/>
          </a:prstGeom>
        </p:spPr>
      </p:pic>
      <p:sp>
        <p:nvSpPr>
          <p:cNvPr id="31" name="Right Arrow 30"/>
          <p:cNvSpPr/>
          <p:nvPr/>
        </p:nvSpPr>
        <p:spPr>
          <a:xfrm>
            <a:off x="7108654" y="2955379"/>
            <a:ext cx="351692" cy="104910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262698" y="3811881"/>
                <a:ext cx="20455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Graph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698" y="3811881"/>
                <a:ext cx="2045560" cy="461665"/>
              </a:xfrm>
              <a:prstGeom prst="rect">
                <a:avLst/>
              </a:prstGeom>
              <a:blipFill>
                <a:blip r:embed="rId3"/>
                <a:stretch>
                  <a:fillRect l="-4464" t="-10526" r="-178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7843970" y="3814916"/>
            <a:ext cx="1067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Vectors</a:t>
            </a:r>
            <a:endParaRPr lang="en-US" sz="2400" dirty="0"/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4948016" y="2220050"/>
            <a:ext cx="1425" cy="224547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Content Placeholder 2"/>
          <p:cNvSpPr txBox="1">
            <a:spLocks/>
          </p:cNvSpPr>
          <p:nvPr/>
        </p:nvSpPr>
        <p:spPr>
          <a:xfrm>
            <a:off x="822340" y="2386245"/>
            <a:ext cx="4112330" cy="2192094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 smtClean="0"/>
              <a:t>DeepWalk</a:t>
            </a:r>
            <a:r>
              <a:rPr lang="en-US" sz="2200" dirty="0" smtClean="0">
                <a:solidFill>
                  <a:srgbClr val="00B050"/>
                </a:solidFill>
              </a:rPr>
              <a:t>[</a:t>
            </a:r>
            <a:r>
              <a:rPr lang="en-US" sz="2200" dirty="0" err="1" smtClean="0">
                <a:solidFill>
                  <a:srgbClr val="00B050"/>
                </a:solidFill>
              </a:rPr>
              <a:t>Perozzi</a:t>
            </a:r>
            <a:r>
              <a:rPr lang="en-US" sz="2200" dirty="0" smtClean="0">
                <a:solidFill>
                  <a:srgbClr val="00B050"/>
                </a:solidFill>
              </a:rPr>
              <a:t>+, KDD2014]</a:t>
            </a:r>
          </a:p>
          <a:p>
            <a:pPr marL="0" indent="0">
              <a:buNone/>
            </a:pPr>
            <a:r>
              <a:rPr lang="en-US" sz="2400" dirty="0" smtClean="0"/>
              <a:t>Node2vec</a:t>
            </a:r>
            <a:r>
              <a:rPr lang="en-US" sz="2200" dirty="0" smtClean="0">
                <a:solidFill>
                  <a:srgbClr val="00B050"/>
                </a:solidFill>
              </a:rPr>
              <a:t>[Grover+, KDD 2016]</a:t>
            </a:r>
            <a:endParaRPr lang="en-US" sz="22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400" dirty="0" smtClean="0"/>
              <a:t>SDNE</a:t>
            </a:r>
            <a:r>
              <a:rPr lang="en-US" sz="2200" dirty="0" smtClean="0">
                <a:solidFill>
                  <a:srgbClr val="00B050"/>
                </a:solidFill>
              </a:rPr>
              <a:t>[Wang+, KDD 2016]</a:t>
            </a:r>
          </a:p>
          <a:p>
            <a:pPr marL="0" indent="0">
              <a:buNone/>
            </a:pPr>
            <a:r>
              <a:rPr lang="en-US" sz="2400" dirty="0" smtClean="0"/>
              <a:t>LINE</a:t>
            </a:r>
            <a:r>
              <a:rPr lang="en-US" sz="2200" dirty="0" smtClean="0">
                <a:solidFill>
                  <a:srgbClr val="00B050"/>
                </a:solidFill>
              </a:rPr>
              <a:t>[</a:t>
            </a:r>
            <a:r>
              <a:rPr lang="en-US" sz="2200" dirty="0" err="1" smtClean="0">
                <a:solidFill>
                  <a:srgbClr val="00B050"/>
                </a:solidFill>
              </a:rPr>
              <a:t>Tang+,WWW</a:t>
            </a:r>
            <a:r>
              <a:rPr lang="en-US" sz="2200" dirty="0" smtClean="0">
                <a:solidFill>
                  <a:srgbClr val="00B050"/>
                </a:solidFill>
              </a:rPr>
              <a:t> 2015]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262429" y="5366194"/>
            <a:ext cx="5312171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Limited just to the node </a:t>
            </a:r>
            <a:r>
              <a:rPr lang="en-US" sz="2800" dirty="0" err="1" smtClean="0">
                <a:solidFill>
                  <a:srgbClr val="FF0000"/>
                </a:solidFill>
              </a:rPr>
              <a:t>embeddings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65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31" grpId="0" animBg="1"/>
      <p:bldP spid="32" grpId="0"/>
      <p:bldP spid="33" grpId="0"/>
      <p:bldP spid="37" grpId="0"/>
      <p:bldP spid="6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 of node </a:t>
            </a:r>
            <a:r>
              <a:rPr lang="en-US" dirty="0" err="1" smtClean="0"/>
              <a:t>embeddings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5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027" y="1160585"/>
            <a:ext cx="2817054" cy="1726760"/>
          </a:xfrm>
        </p:spPr>
      </p:pic>
      <p:sp>
        <p:nvSpPr>
          <p:cNvPr id="7" name="TextBox 6"/>
          <p:cNvSpPr txBox="1"/>
          <p:nvPr/>
        </p:nvSpPr>
        <p:spPr>
          <a:xfrm>
            <a:off x="1675230" y="2784680"/>
            <a:ext cx="6707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Ground Truth Communities in High-School Dataset </a:t>
            </a:r>
            <a:endParaRPr lang="en-US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93" y="3230332"/>
            <a:ext cx="2886380" cy="17972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722" y="5039332"/>
            <a:ext cx="3801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Node Embedding Approach </a:t>
            </a:r>
            <a:endParaRPr lang="en-US" sz="24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173" y="3186117"/>
            <a:ext cx="2890940" cy="18068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80782" y="5043428"/>
            <a:ext cx="399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Ego-net Embedding Approach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39382" y="5731620"/>
            <a:ext cx="61375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Problem: How to embed entire ego-nets?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79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1345096"/>
            <a:ext cx="5069795" cy="4936434"/>
          </a:xfrm>
        </p:spPr>
        <p:txBody>
          <a:bodyPr/>
          <a:lstStyle/>
          <a:p>
            <a:r>
              <a:rPr lang="en-US" dirty="0" smtClean="0"/>
              <a:t>Ego-net embedding</a:t>
            </a:r>
          </a:p>
          <a:p>
            <a:r>
              <a:rPr lang="en-US" dirty="0" smtClean="0"/>
              <a:t>Cascade embedding</a:t>
            </a:r>
          </a:p>
          <a:p>
            <a:r>
              <a:rPr lang="en-US" dirty="0" smtClean="0"/>
              <a:t>Classification</a:t>
            </a:r>
          </a:p>
          <a:p>
            <a:r>
              <a:rPr lang="en-US" dirty="0" smtClean="0"/>
              <a:t>Clustering</a:t>
            </a:r>
          </a:p>
          <a:p>
            <a:r>
              <a:rPr lang="en-US" dirty="0" smtClean="0"/>
              <a:t>Domain Specific Applications</a:t>
            </a:r>
          </a:p>
          <a:p>
            <a:pPr lvl="1"/>
            <a:r>
              <a:rPr lang="en-US" dirty="0" smtClean="0"/>
              <a:t>Malware Detection</a:t>
            </a:r>
          </a:p>
          <a:p>
            <a:pPr lvl="1"/>
            <a:r>
              <a:rPr lang="en-US" dirty="0" smtClean="0"/>
              <a:t>Cyber-Security</a:t>
            </a:r>
          </a:p>
          <a:p>
            <a:pPr lvl="1"/>
            <a:r>
              <a:rPr lang="en-US" dirty="0" smtClean="0"/>
              <a:t>Epidemiology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Applications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6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208215" y="1093324"/>
            <a:ext cx="2358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Set of Subgraphs</a:t>
            </a:r>
            <a:endParaRPr lang="en-US" sz="2400" b="1" dirty="0"/>
          </a:p>
        </p:txBody>
      </p:sp>
      <p:sp>
        <p:nvSpPr>
          <p:cNvPr id="14" name="Right Arrow 13"/>
          <p:cNvSpPr/>
          <p:nvPr/>
        </p:nvSpPr>
        <p:spPr>
          <a:xfrm rot="5400000">
            <a:off x="7157191" y="3504185"/>
            <a:ext cx="721169" cy="260332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026943" y="3942735"/>
            <a:ext cx="292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Subgraph Embedding</a:t>
            </a:r>
            <a:endParaRPr lang="en-US" sz="2400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770" y="1471192"/>
            <a:ext cx="2641162" cy="185635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49" y="4404400"/>
            <a:ext cx="1692000" cy="195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Our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set of subgraphs from the same graph</a:t>
            </a:r>
          </a:p>
          <a:p>
            <a:pPr lvl="1"/>
            <a:r>
              <a:rPr lang="en-US" dirty="0" smtClean="0"/>
              <a:t>Learn feature representations of each subgraph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7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660707" y="2640233"/>
            <a:ext cx="2358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Set of Subgraphs</a:t>
            </a:r>
            <a:endParaRPr lang="en-US" sz="2400" b="1" dirty="0"/>
          </a:p>
        </p:txBody>
      </p:sp>
      <p:sp>
        <p:nvSpPr>
          <p:cNvPr id="13" name="Right Arrow 12"/>
          <p:cNvSpPr/>
          <p:nvPr/>
        </p:nvSpPr>
        <p:spPr>
          <a:xfrm>
            <a:off x="4089019" y="3925881"/>
            <a:ext cx="487972" cy="288826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622005" y="2640233"/>
            <a:ext cx="292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Subgraph Embedding</a:t>
            </a:r>
            <a:endParaRPr lang="en-US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307553" y="5678287"/>
            <a:ext cx="6629187" cy="523220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“Preserve” pre-defined “subgraph property”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626" y="3143698"/>
            <a:ext cx="1771230" cy="241218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790" y="3143698"/>
            <a:ext cx="1928053" cy="222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9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Motivation</a:t>
            </a:r>
          </a:p>
          <a:p>
            <a:r>
              <a:rPr lang="en-US" b="1" dirty="0">
                <a:solidFill>
                  <a:srgbClr val="00B050"/>
                </a:solidFill>
              </a:rPr>
              <a:t>Problem Formulation</a:t>
            </a:r>
          </a:p>
          <a:p>
            <a:r>
              <a:rPr lang="en-US" b="0" dirty="0"/>
              <a:t>Method</a:t>
            </a:r>
          </a:p>
          <a:p>
            <a:r>
              <a:rPr lang="en-US" b="0" dirty="0"/>
              <a:t>Experiments</a:t>
            </a:r>
          </a:p>
          <a:p>
            <a:r>
              <a:rPr lang="en-US" b="0" dirty="0" smtClean="0"/>
              <a:t>Conclusion</a:t>
            </a:r>
            <a:endParaRPr lang="en-US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28000" y="6470704"/>
            <a:ext cx="730250" cy="274320"/>
          </a:xfrm>
        </p:spPr>
        <p:txBody>
          <a:bodyPr/>
          <a:lstStyle/>
          <a:p>
            <a:fld id="{101BE169-5F33-4002-A332-9BF0EA1EAB5D}" type="slidenum">
              <a:rPr lang="en-US" smtClean="0"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5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232" y="4692706"/>
            <a:ext cx="2803583" cy="19705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Formulation: Setting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Given</a:t>
                </a:r>
              </a:p>
              <a:p>
                <a:pPr lvl="1"/>
                <a:r>
                  <a:rPr lang="en-US" dirty="0" smtClean="0"/>
                  <a:t>A set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…,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of subgraphs</a:t>
                </a:r>
              </a:p>
              <a:p>
                <a:pPr lvl="2"/>
                <a:r>
                  <a:rPr lang="en-US" dirty="0" smtClean="0"/>
                  <a:t>Typically for the same graph</a:t>
                </a:r>
              </a:p>
              <a:p>
                <a:pPr lvl="1"/>
                <a:r>
                  <a:rPr lang="en-US" dirty="0" smtClean="0"/>
                  <a:t>An integer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Learn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-dimensional embedding for each subgraph</a:t>
                </a:r>
              </a:p>
              <a:p>
                <a:pPr lvl="1"/>
                <a:r>
                  <a:rPr lang="en-US" dirty="0" smtClean="0"/>
                  <a:t>Such that pre-defined subgraph property is preserved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900" t="-2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87598" y="4231041"/>
            <a:ext cx="2358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Set of Subgraphs</a:t>
            </a:r>
            <a:endParaRPr lang="en-US" sz="2400" b="1" dirty="0"/>
          </a:p>
        </p:txBody>
      </p:sp>
      <p:sp>
        <p:nvSpPr>
          <p:cNvPr id="8" name="Right Arrow 7"/>
          <p:cNvSpPr/>
          <p:nvPr/>
        </p:nvSpPr>
        <p:spPr>
          <a:xfrm>
            <a:off x="4363050" y="5335219"/>
            <a:ext cx="996349" cy="246431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204512" y="4256945"/>
            <a:ext cx="292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Subgraph Embedding</a:t>
            </a:r>
            <a:endParaRPr lang="en-US" sz="24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0620" y="4633290"/>
            <a:ext cx="1673862" cy="193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formulation: Challenges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10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642369" lvl="1" indent="-514350">
              <a:buFont typeface="+mj-lt"/>
              <a:buAutoNum type="arabicPeriod"/>
            </a:pPr>
            <a:r>
              <a:rPr lang="en-US" sz="2800" dirty="0" smtClean="0"/>
              <a:t> What subgraph property to preserve?</a:t>
            </a:r>
          </a:p>
          <a:p>
            <a:pPr marL="642369" lvl="1" indent="-514350">
              <a:buFont typeface="+mj-lt"/>
              <a:buAutoNum type="arabicPeriod"/>
            </a:pPr>
            <a:r>
              <a:rPr lang="en-US" sz="2800" dirty="0" smtClean="0"/>
              <a:t> How to characterize the property?</a:t>
            </a:r>
            <a:endParaRPr lang="en-US" sz="2800" dirty="0"/>
          </a:p>
          <a:p>
            <a:pPr marL="128019" lvl="1" indent="0">
              <a:buNone/>
            </a:pP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982" y="3499829"/>
            <a:ext cx="1620113" cy="17397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94" y="3538699"/>
            <a:ext cx="1789025" cy="19923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518" y="3538699"/>
            <a:ext cx="1643326" cy="16567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025748" y="5149531"/>
                <a:ext cx="4823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748" y="5149531"/>
                <a:ext cx="48237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097849" y="5161691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849" y="5161691"/>
                <a:ext cx="489301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779224" y="5161691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9224" y="5161691"/>
                <a:ext cx="489301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927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Property 1: Neighborhood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998054"/>
          </a:xfrm>
        </p:spPr>
        <p:txBody>
          <a:bodyPr/>
          <a:lstStyle/>
          <a:p>
            <a:r>
              <a:rPr lang="en-US" dirty="0" smtClean="0"/>
              <a:t>Neighborhood Property:</a:t>
            </a:r>
          </a:p>
          <a:p>
            <a:pPr lvl="1"/>
            <a:r>
              <a:rPr lang="en-US" dirty="0" smtClean="0"/>
              <a:t>Captures neighborhood information within the subgraph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485" y="2703167"/>
            <a:ext cx="1059365" cy="11376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76817" y="3730009"/>
                <a:ext cx="4823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817" y="3730009"/>
                <a:ext cx="482376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026876" y="3730009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6876" y="3730009"/>
                <a:ext cx="489301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40609" y="3730009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609" y="3730009"/>
                <a:ext cx="489301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 txBox="1">
                <a:spLocks/>
              </p:cNvSpPr>
              <p:nvPr/>
            </p:nvSpPr>
            <p:spPr>
              <a:xfrm>
                <a:off x="837944" y="4255973"/>
                <a:ext cx="8020305" cy="1217725"/>
              </a:xfrm>
              <a:prstGeom prst="rect">
                <a:avLst/>
              </a:prstGeom>
            </p:spPr>
            <p:txBody>
              <a:bodyPr vert="horz" lIns="45720" tIns="45720" rIns="45720" bIns="45720" rtlCol="0">
                <a:normAutofit/>
              </a:bodyPr>
              <a:lstStyle>
                <a:lvl1pPr marL="457200" indent="-457200" algn="l" defTabSz="914377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Wingdings" panose="05000000000000000000" pitchFamily="2" charset="2"/>
                  <a:buChar char="q"/>
                  <a:defRPr sz="2800" b="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470919" indent="-342900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596649" indent="-285750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742953" indent="-285750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4pPr>
                <a:lvl5pPr marL="925833" indent="-285750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5pPr>
                <a:lvl6pPr marL="914400" indent="-137157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57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57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57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Subgraph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 share neighborhood</a:t>
                </a:r>
              </a:p>
              <a:p>
                <a:r>
                  <a:rPr lang="en-US" dirty="0" smtClean="0"/>
                  <a:t>Subgraph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does not</a:t>
                </a:r>
              </a:p>
            </p:txBody>
          </p:sp>
        </mc:Choice>
        <mc:Fallback xmlns="">
          <p:sp>
            <p:nvSpPr>
              <p:cNvPr id="1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44" y="4255973"/>
                <a:ext cx="8020305" cy="1217725"/>
              </a:xfrm>
              <a:prstGeom prst="rect">
                <a:avLst/>
              </a:prstGeom>
              <a:blipFill rotWithShape="0">
                <a:blip r:embed="rId6"/>
                <a:stretch>
                  <a:fillRect l="-1900" t="-8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6283" y="2440606"/>
            <a:ext cx="1257300" cy="14001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0241" y="2669206"/>
            <a:ext cx="1162050" cy="1171575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 rot="18772027">
            <a:off x="1772268" y="2942628"/>
            <a:ext cx="1469349" cy="735875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 rot="18772027">
            <a:off x="3404337" y="2602885"/>
            <a:ext cx="1469349" cy="735875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3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1" grpId="0"/>
      <p:bldP spid="12" grpId="0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Capturing neighborhood property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Neighborhood property of a subgraph</a:t>
            </a:r>
          </a:p>
          <a:p>
            <a:pPr lvl="1"/>
            <a:r>
              <a:rPr lang="en-US" dirty="0" smtClean="0"/>
              <a:t>is defined as the set of all paths annotated by node ids (ID-Paths) in the subgraph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23" y="2632828"/>
            <a:ext cx="1059365" cy="11376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15253" y="2712972"/>
            <a:ext cx="5139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{(</a:t>
            </a:r>
            <a:r>
              <a:rPr lang="en-US" sz="2400" dirty="0" err="1" smtClean="0"/>
              <a:t>a,b,a,c</a:t>
            </a:r>
            <a:r>
              <a:rPr lang="en-US" sz="2400" dirty="0" smtClean="0"/>
              <a:t>), </a:t>
            </a:r>
            <a:r>
              <a:rPr lang="en-US" sz="2400" dirty="0" smtClean="0">
                <a:solidFill>
                  <a:srgbClr val="00B0F0"/>
                </a:solidFill>
              </a:rPr>
              <a:t>(</a:t>
            </a:r>
            <a:r>
              <a:rPr lang="en-US" sz="2400" dirty="0" err="1" smtClean="0">
                <a:solidFill>
                  <a:srgbClr val="00B0F0"/>
                </a:solidFill>
              </a:rPr>
              <a:t>c,e,a</a:t>
            </a:r>
            <a:r>
              <a:rPr lang="en-US" sz="2400" dirty="0" smtClean="0">
                <a:solidFill>
                  <a:srgbClr val="00B0F0"/>
                </a:solidFill>
              </a:rPr>
              <a:t>), (</a:t>
            </a:r>
            <a:r>
              <a:rPr lang="en-US" sz="2400" dirty="0" err="1" smtClean="0">
                <a:solidFill>
                  <a:srgbClr val="00B0F0"/>
                </a:solidFill>
              </a:rPr>
              <a:t>e,c,a,c</a:t>
            </a:r>
            <a:r>
              <a:rPr lang="en-US" sz="2400" dirty="0" smtClean="0">
                <a:solidFill>
                  <a:srgbClr val="00B0F0"/>
                </a:solidFill>
              </a:rPr>
              <a:t>), </a:t>
            </a:r>
            <a:r>
              <a:rPr lang="en-US" sz="2400" dirty="0" smtClean="0"/>
              <a:t>(</a:t>
            </a:r>
            <a:r>
              <a:rPr lang="en-US" sz="2400" dirty="0" err="1" smtClean="0"/>
              <a:t>b,e,c,e,c</a:t>
            </a:r>
            <a:r>
              <a:rPr lang="en-US" sz="2400" dirty="0" smtClean="0"/>
              <a:t>), … }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213585" y="3833109"/>
            <a:ext cx="5192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{(</a:t>
            </a:r>
            <a:r>
              <a:rPr lang="en-US" sz="2400" dirty="0" err="1" smtClean="0"/>
              <a:t>c,d,d,c</a:t>
            </a:r>
            <a:r>
              <a:rPr lang="en-US" sz="2400" dirty="0" smtClean="0"/>
              <a:t>), </a:t>
            </a:r>
            <a:r>
              <a:rPr lang="en-US" sz="2400" dirty="0" smtClean="0">
                <a:solidFill>
                  <a:srgbClr val="00B0F0"/>
                </a:solidFill>
              </a:rPr>
              <a:t>(</a:t>
            </a:r>
            <a:r>
              <a:rPr lang="en-US" sz="2400" dirty="0" err="1" smtClean="0">
                <a:solidFill>
                  <a:srgbClr val="00B0F0"/>
                </a:solidFill>
              </a:rPr>
              <a:t>c,e,a</a:t>
            </a:r>
            <a:r>
              <a:rPr lang="en-US" sz="2400" dirty="0" smtClean="0">
                <a:solidFill>
                  <a:srgbClr val="00B0F0"/>
                </a:solidFill>
              </a:rPr>
              <a:t>), (</a:t>
            </a:r>
            <a:r>
              <a:rPr lang="en-US" sz="2400" dirty="0" err="1" smtClean="0">
                <a:solidFill>
                  <a:srgbClr val="00B0F0"/>
                </a:solidFill>
              </a:rPr>
              <a:t>e,c,a,c</a:t>
            </a:r>
            <a:r>
              <a:rPr lang="en-US" sz="2400" dirty="0" smtClean="0">
                <a:solidFill>
                  <a:srgbClr val="00B0F0"/>
                </a:solidFill>
              </a:rPr>
              <a:t>), </a:t>
            </a:r>
            <a:r>
              <a:rPr lang="en-US" sz="2400" dirty="0" smtClean="0"/>
              <a:t>(</a:t>
            </a:r>
            <a:r>
              <a:rPr lang="en-US" sz="2400" dirty="0" err="1" smtClean="0"/>
              <a:t>d,c,d,e,a</a:t>
            </a:r>
            <a:r>
              <a:rPr lang="en-US" sz="2400" dirty="0" smtClean="0"/>
              <a:t>), … }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284164" y="4923285"/>
            <a:ext cx="4616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{(</a:t>
            </a:r>
            <a:r>
              <a:rPr lang="en-US" sz="2400" dirty="0" err="1" smtClean="0"/>
              <a:t>i,h,i</a:t>
            </a:r>
            <a:r>
              <a:rPr lang="en-US" sz="2400" dirty="0" smtClean="0"/>
              <a:t>), (</a:t>
            </a:r>
            <a:r>
              <a:rPr lang="en-US" sz="2400" dirty="0" err="1" smtClean="0"/>
              <a:t>h,k,i,h,i</a:t>
            </a:r>
            <a:r>
              <a:rPr lang="en-US" sz="2400" dirty="0" smtClean="0"/>
              <a:t>), (</a:t>
            </a:r>
            <a:r>
              <a:rPr lang="en-US" sz="2400" dirty="0" err="1" smtClean="0"/>
              <a:t>k,h,j,i</a:t>
            </a:r>
            <a:r>
              <a:rPr lang="en-US" sz="2400" dirty="0" smtClean="0"/>
              <a:t>), (</a:t>
            </a:r>
            <a:r>
              <a:rPr lang="en-US" sz="2400" dirty="0" err="1" smtClean="0"/>
              <a:t>i,h,k,j,i</a:t>
            </a:r>
            <a:r>
              <a:rPr lang="en-US" sz="2400" dirty="0" smtClean="0"/>
              <a:t>), … }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24" t="274"/>
          <a:stretch/>
        </p:blipFill>
        <p:spPr>
          <a:xfrm>
            <a:off x="1062567" y="3522133"/>
            <a:ext cx="1262645" cy="139634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072" y="4804427"/>
            <a:ext cx="1162050" cy="1171575"/>
          </a:xfrm>
          <a:prstGeom prst="rect">
            <a:avLst/>
          </a:prstGeom>
        </p:spPr>
      </p:pic>
      <p:sp>
        <p:nvSpPr>
          <p:cNvPr id="15" name="Explosion 1 14"/>
          <p:cNvSpPr/>
          <p:nvPr/>
        </p:nvSpPr>
        <p:spPr>
          <a:xfrm>
            <a:off x="4884151" y="4513720"/>
            <a:ext cx="4516966" cy="2269067"/>
          </a:xfrm>
          <a:prstGeom prst="irregularSeal1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  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53701" y="5052672"/>
            <a:ext cx="17331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Able to capture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similarity in the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neighborhood</a:t>
            </a:r>
            <a:endParaRPr lang="en-US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30840" y="3058007"/>
                <a:ext cx="4823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40" y="3058007"/>
                <a:ext cx="482376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0840" y="4163499"/>
                <a:ext cx="489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40" y="4163499"/>
                <a:ext cx="489300" cy="369332"/>
              </a:xfrm>
              <a:prstGeom prst="rect">
                <a:avLst/>
              </a:prstGeom>
              <a:blipFill>
                <a:blip r:embed="rId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0840" y="5247361"/>
                <a:ext cx="489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40" y="5247361"/>
                <a:ext cx="489300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507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 animBg="1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Property 2: Structural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998054"/>
          </a:xfrm>
        </p:spPr>
        <p:txBody>
          <a:bodyPr/>
          <a:lstStyle/>
          <a:p>
            <a:r>
              <a:rPr lang="en-US" dirty="0" smtClean="0"/>
              <a:t>Structural Property:</a:t>
            </a:r>
          </a:p>
          <a:p>
            <a:pPr lvl="1"/>
            <a:r>
              <a:rPr lang="en-US" dirty="0" smtClean="0"/>
              <a:t>Captures structural information within the subgraph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485" y="2703167"/>
            <a:ext cx="1059365" cy="11376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76817" y="3730009"/>
                <a:ext cx="4823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817" y="3730009"/>
                <a:ext cx="482376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026876" y="3730009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6876" y="3730009"/>
                <a:ext cx="489301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40609" y="3730009"/>
                <a:ext cx="4893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609" y="3730009"/>
                <a:ext cx="489301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 txBox="1">
                <a:spLocks/>
              </p:cNvSpPr>
              <p:nvPr/>
            </p:nvSpPr>
            <p:spPr>
              <a:xfrm>
                <a:off x="837944" y="4255973"/>
                <a:ext cx="8020305" cy="1217725"/>
              </a:xfrm>
              <a:prstGeom prst="rect">
                <a:avLst/>
              </a:prstGeom>
            </p:spPr>
            <p:txBody>
              <a:bodyPr vert="horz" lIns="45720" tIns="45720" rIns="45720" bIns="45720" rtlCol="0">
                <a:normAutofit/>
              </a:bodyPr>
              <a:lstStyle>
                <a:lvl1pPr marL="457200" indent="-457200" algn="l" defTabSz="914377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Wingdings" panose="05000000000000000000" pitchFamily="2" charset="2"/>
                  <a:buChar char="q"/>
                  <a:defRPr sz="2800" b="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470919" indent="-342900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596649" indent="-285750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742953" indent="-285750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4pPr>
                <a:lvl5pPr marL="925833" indent="-285750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5pPr>
                <a:lvl6pPr marL="914400" indent="-137157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57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57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57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Subgraph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 smtClean="0"/>
                  <a:t> are structurally equivalent</a:t>
                </a:r>
              </a:p>
              <a:p>
                <a:r>
                  <a:rPr lang="en-US" dirty="0" smtClean="0"/>
                  <a:t>Subgraph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 is not</a:t>
                </a:r>
              </a:p>
            </p:txBody>
          </p:sp>
        </mc:Choice>
        <mc:Fallback xmlns="">
          <p:sp>
            <p:nvSpPr>
              <p:cNvPr id="1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44" y="4255973"/>
                <a:ext cx="8020305" cy="1217725"/>
              </a:xfrm>
              <a:prstGeom prst="rect">
                <a:avLst/>
              </a:prstGeom>
              <a:blipFill>
                <a:blip r:embed="rId6"/>
                <a:stretch>
                  <a:fillRect l="-1900" t="-8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6283" y="2440606"/>
            <a:ext cx="1257300" cy="14001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0241" y="2669206"/>
            <a:ext cx="1162050" cy="1171575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 rot="18772027">
            <a:off x="1738207" y="2623301"/>
            <a:ext cx="1469349" cy="1311299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 rot="18772027">
            <a:off x="5389556" y="2626272"/>
            <a:ext cx="1469349" cy="1277691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0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1" grpId="0"/>
      <p:bldP spid="12" grpId="0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Degree of nodes determines structural role </a:t>
            </a:r>
            <a:r>
              <a:rPr lang="en-US" sz="2000" dirty="0" smtClean="0"/>
              <a:t>[Ribeiro+, 2017]</a:t>
            </a:r>
          </a:p>
          <a:p>
            <a:r>
              <a:rPr lang="en-US" dirty="0" smtClean="0"/>
              <a:t>Our Idea: Annotate paths by degree (Degree-Paths)  </a:t>
            </a:r>
          </a:p>
          <a:p>
            <a:endParaRPr lang="en-US" sz="2000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128019" lvl="1" indent="0">
              <a:buNone/>
            </a:pPr>
            <a:endParaRPr lang="en-US" dirty="0" smtClean="0"/>
          </a:p>
          <a:p>
            <a:pPr lvl="1"/>
            <a:endParaRPr lang="en-US" sz="2000" dirty="0"/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30696"/>
            <a:ext cx="8090154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capture structural property of a subgraphs?</a:t>
            </a:r>
            <a:br>
              <a:rPr lang="en-US" dirty="0"/>
            </a:b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278187"/>
            <a:ext cx="1670050" cy="15328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4450" y="3278187"/>
            <a:ext cx="1676574" cy="15328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54224" y="4936728"/>
            <a:ext cx="3476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Degree-Path: 3,1,3,1,3,1,3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946904" y="4936727"/>
            <a:ext cx="3001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Degree-Path: 3,3,3,3,3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2395407" y="2754344"/>
            <a:ext cx="76689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4</a:t>
            </a:r>
            <a:r>
              <a:rPr lang="en-US" b="1" dirty="0" smtClean="0"/>
              <a:t> Star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626828" y="2753223"/>
            <a:ext cx="10025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4</a:t>
            </a:r>
            <a:r>
              <a:rPr lang="en-US" b="1" dirty="0" smtClean="0"/>
              <a:t> Clique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822322" y="5758310"/>
            <a:ext cx="644537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Degree-Paths capture structural differences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Capturing Structural Property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capture structural similarity between graphs of different sizes?</a:t>
            </a:r>
            <a:endParaRPr lang="en-US" dirty="0"/>
          </a:p>
          <a:p>
            <a:pPr lvl="1"/>
            <a:r>
              <a:rPr lang="en-US" dirty="0" smtClean="0"/>
              <a:t>Our Idea: Normalize degree by the size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to convert real numbers to labels?</a:t>
            </a:r>
          </a:p>
          <a:p>
            <a:pPr lvl="1"/>
            <a:r>
              <a:rPr lang="en-US" dirty="0" smtClean="0"/>
              <a:t>Our Idea: Use binning strategy to assign labels to real values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093" y="2989312"/>
            <a:ext cx="1089785" cy="10500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623" y="2989311"/>
            <a:ext cx="1068134" cy="105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54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Capturing Structural property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Structural property of a subgraph</a:t>
            </a:r>
          </a:p>
          <a:p>
            <a:pPr lvl="1"/>
            <a:r>
              <a:rPr lang="en-US" dirty="0" smtClean="0"/>
              <a:t>is defined as the set of all degree-paths in the subgraph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23" y="2508162"/>
            <a:ext cx="1059365" cy="11376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15253" y="2766106"/>
            <a:ext cx="5328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{</a:t>
            </a:r>
            <a:r>
              <a:rPr lang="en-US" sz="2400" dirty="0" smtClean="0">
                <a:solidFill>
                  <a:srgbClr val="00B0F0"/>
                </a:solidFill>
              </a:rPr>
              <a:t>(</a:t>
            </a:r>
            <a:r>
              <a:rPr lang="en-US" sz="2400" dirty="0" err="1" smtClean="0">
                <a:solidFill>
                  <a:srgbClr val="00B0F0"/>
                </a:solidFill>
              </a:rPr>
              <a:t>x,x,x,x</a:t>
            </a:r>
            <a:r>
              <a:rPr lang="en-US" sz="2400" dirty="0" smtClean="0">
                <a:solidFill>
                  <a:srgbClr val="00B0F0"/>
                </a:solidFill>
              </a:rPr>
              <a:t>), (</a:t>
            </a:r>
            <a:r>
              <a:rPr lang="en-US" sz="2400" dirty="0" err="1" smtClean="0">
                <a:solidFill>
                  <a:srgbClr val="00B0F0"/>
                </a:solidFill>
              </a:rPr>
              <a:t>x,x,x,x</a:t>
            </a:r>
            <a:r>
              <a:rPr lang="en-US" sz="2400" dirty="0" smtClean="0">
                <a:solidFill>
                  <a:srgbClr val="00B0F0"/>
                </a:solidFill>
              </a:rPr>
              <a:t>), (</a:t>
            </a:r>
            <a:r>
              <a:rPr lang="en-US" sz="2400" dirty="0" err="1" smtClean="0">
                <a:solidFill>
                  <a:srgbClr val="00B0F0"/>
                </a:solidFill>
              </a:rPr>
              <a:t>x,x,x,x</a:t>
            </a:r>
            <a:r>
              <a:rPr lang="en-US" sz="2400" dirty="0" smtClean="0">
                <a:solidFill>
                  <a:srgbClr val="00B0F0"/>
                </a:solidFill>
              </a:rPr>
              <a:t>), (</a:t>
            </a:r>
            <a:r>
              <a:rPr lang="en-US" sz="2400" dirty="0" err="1" smtClean="0">
                <a:solidFill>
                  <a:srgbClr val="00B0F0"/>
                </a:solidFill>
              </a:rPr>
              <a:t>x,x,x,x</a:t>
            </a:r>
            <a:r>
              <a:rPr lang="en-US" sz="2400" dirty="0" smtClean="0">
                <a:solidFill>
                  <a:srgbClr val="00B0F0"/>
                </a:solidFill>
              </a:rPr>
              <a:t>), … </a:t>
            </a: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213585" y="3886243"/>
            <a:ext cx="5181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{(</a:t>
            </a:r>
            <a:r>
              <a:rPr lang="en-US" sz="2400" dirty="0" err="1" smtClean="0">
                <a:solidFill>
                  <a:srgbClr val="000000"/>
                </a:solidFill>
              </a:rPr>
              <a:t>x,y,y,z</a:t>
            </a:r>
            <a:r>
              <a:rPr lang="en-US" sz="2400" dirty="0" smtClean="0">
                <a:solidFill>
                  <a:srgbClr val="000000"/>
                </a:solidFill>
              </a:rPr>
              <a:t>), (</a:t>
            </a:r>
            <a:r>
              <a:rPr lang="en-US" sz="2400" dirty="0" err="1" smtClean="0">
                <a:solidFill>
                  <a:srgbClr val="000000"/>
                </a:solidFill>
              </a:rPr>
              <a:t>x,z,x,z</a:t>
            </a:r>
            <a:r>
              <a:rPr lang="en-US" sz="2400" dirty="0" smtClean="0">
                <a:solidFill>
                  <a:srgbClr val="000000"/>
                </a:solidFill>
              </a:rPr>
              <a:t>), (</a:t>
            </a:r>
            <a:r>
              <a:rPr lang="en-US" sz="2400" dirty="0" err="1" smtClean="0">
                <a:solidFill>
                  <a:srgbClr val="000000"/>
                </a:solidFill>
              </a:rPr>
              <a:t>x,y,y,x</a:t>
            </a:r>
            <a:r>
              <a:rPr lang="en-US" sz="2400" dirty="0" smtClean="0">
                <a:solidFill>
                  <a:srgbClr val="000000"/>
                </a:solidFill>
              </a:rPr>
              <a:t>), (</a:t>
            </a:r>
            <a:r>
              <a:rPr lang="en-US" sz="2400" dirty="0" err="1" smtClean="0">
                <a:solidFill>
                  <a:srgbClr val="000000"/>
                </a:solidFill>
              </a:rPr>
              <a:t>z,x,x,z</a:t>
            </a:r>
            <a:r>
              <a:rPr lang="en-US" sz="2400" dirty="0" smtClean="0">
                <a:solidFill>
                  <a:srgbClr val="000000"/>
                </a:solidFill>
              </a:rPr>
              <a:t>), … }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4164" y="4976419"/>
            <a:ext cx="5293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{</a:t>
            </a:r>
            <a:r>
              <a:rPr lang="en-US" sz="2400" dirty="0" smtClean="0">
                <a:solidFill>
                  <a:srgbClr val="00B0F0"/>
                </a:solidFill>
              </a:rPr>
              <a:t>(</a:t>
            </a:r>
            <a:r>
              <a:rPr lang="en-US" sz="2400" dirty="0" err="1" smtClean="0">
                <a:solidFill>
                  <a:srgbClr val="00B0F0"/>
                </a:solidFill>
              </a:rPr>
              <a:t>x,x,x,x</a:t>
            </a:r>
            <a:r>
              <a:rPr lang="en-US" sz="2400" dirty="0" smtClean="0">
                <a:solidFill>
                  <a:srgbClr val="00B0F0"/>
                </a:solidFill>
              </a:rPr>
              <a:t>), (</a:t>
            </a:r>
            <a:r>
              <a:rPr lang="en-US" sz="2400" dirty="0" err="1" smtClean="0">
                <a:solidFill>
                  <a:srgbClr val="00B0F0"/>
                </a:solidFill>
              </a:rPr>
              <a:t>x,x,x,x</a:t>
            </a:r>
            <a:r>
              <a:rPr lang="en-US" sz="2400" dirty="0" smtClean="0">
                <a:solidFill>
                  <a:srgbClr val="00B0F0"/>
                </a:solidFill>
              </a:rPr>
              <a:t>), (</a:t>
            </a:r>
            <a:r>
              <a:rPr lang="en-US" sz="2400" dirty="0" err="1" smtClean="0">
                <a:solidFill>
                  <a:srgbClr val="00B0F0"/>
                </a:solidFill>
              </a:rPr>
              <a:t>x,x,x,x</a:t>
            </a:r>
            <a:r>
              <a:rPr lang="en-US" sz="2400" dirty="0" smtClean="0">
                <a:solidFill>
                  <a:srgbClr val="00B0F0"/>
                </a:solidFill>
              </a:rPr>
              <a:t>), (</a:t>
            </a:r>
            <a:r>
              <a:rPr lang="en-US" sz="2400" dirty="0" err="1" smtClean="0">
                <a:solidFill>
                  <a:srgbClr val="00B0F0"/>
                </a:solidFill>
              </a:rPr>
              <a:t>x,x,x,x</a:t>
            </a:r>
            <a:r>
              <a:rPr lang="en-US" sz="2400" dirty="0" smtClean="0">
                <a:solidFill>
                  <a:srgbClr val="00B0F0"/>
                </a:solidFill>
              </a:rPr>
              <a:t>), </a:t>
            </a:r>
            <a:r>
              <a:rPr lang="en-US" sz="2400" dirty="0">
                <a:solidFill>
                  <a:srgbClr val="00B0F0"/>
                </a:solidFill>
              </a:rPr>
              <a:t>… </a:t>
            </a:r>
            <a:r>
              <a:rPr lang="en-US" sz="2400" dirty="0" smtClean="0"/>
              <a:t>}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24" t="274"/>
          <a:stretch/>
        </p:blipFill>
        <p:spPr>
          <a:xfrm>
            <a:off x="1062567" y="3397467"/>
            <a:ext cx="1262645" cy="139634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650" y="4687625"/>
            <a:ext cx="1162050" cy="1171575"/>
          </a:xfrm>
          <a:prstGeom prst="rect">
            <a:avLst/>
          </a:prstGeom>
        </p:spPr>
      </p:pic>
      <p:sp>
        <p:nvSpPr>
          <p:cNvPr id="15" name="Explosion 1 14"/>
          <p:cNvSpPr/>
          <p:nvPr/>
        </p:nvSpPr>
        <p:spPr>
          <a:xfrm>
            <a:off x="5593702" y="4829182"/>
            <a:ext cx="3380465" cy="1800218"/>
          </a:xfrm>
          <a:prstGeom prst="irregularSeal1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  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89801" y="5268190"/>
            <a:ext cx="17041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Able to capture 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</a:rPr>
              <a:t>similarity in the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</a:rPr>
              <a:t>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30840" y="2765907"/>
                <a:ext cx="4823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40" y="2765907"/>
                <a:ext cx="482376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0840" y="3871399"/>
                <a:ext cx="489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40" y="3871399"/>
                <a:ext cx="489300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0840" y="4955261"/>
                <a:ext cx="4893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40" y="4955261"/>
                <a:ext cx="489300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424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 animBg="1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ontent Placeholder 2"/>
          <p:cNvSpPr txBox="1">
            <a:spLocks/>
          </p:cNvSpPr>
          <p:nvPr/>
        </p:nvSpPr>
        <p:spPr>
          <a:xfrm>
            <a:off x="768095" y="3122545"/>
            <a:ext cx="5234445" cy="147779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2200" b="1" dirty="0" smtClean="0"/>
          </a:p>
          <a:p>
            <a:pPr marL="310899" lvl="2" indent="0">
              <a:buNone/>
            </a:pPr>
            <a:endParaRPr lang="en-US" sz="2200" b="1" dirty="0"/>
          </a:p>
          <a:p>
            <a:pPr marL="0" indent="0">
              <a:buFont typeface="Wingdings" panose="05000000000000000000" pitchFamily="2" charset="2"/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28000" y="6470704"/>
            <a:ext cx="730250" cy="274320"/>
          </a:xfrm>
        </p:spPr>
        <p:txBody>
          <a:bodyPr/>
          <a:lstStyle/>
          <a:p>
            <a:fld id="{101BE169-5F33-4002-A332-9BF0EA1EAB5D}" type="slidenum">
              <a:rPr lang="en-US" smtClean="0"/>
              <a:t>17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6210300" y="1155508"/>
            <a:ext cx="5333" cy="471494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Adhikari</a:t>
            </a:r>
            <a:r>
              <a:rPr lang="en-US" dirty="0" smtClean="0"/>
              <a:t>, Zhang, </a:t>
            </a:r>
            <a:r>
              <a:rPr lang="en-US" dirty="0" err="1" smtClean="0"/>
              <a:t>Ramakrishnan</a:t>
            </a:r>
            <a:r>
              <a:rPr lang="en-US" dirty="0" smtClean="0"/>
              <a:t>, Prakash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499461" y="713245"/>
            <a:ext cx="2358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Set of Subgraphs</a:t>
            </a:r>
            <a:endParaRPr lang="en-US" sz="2400" b="1" dirty="0"/>
          </a:p>
        </p:txBody>
      </p:sp>
      <p:sp>
        <p:nvSpPr>
          <p:cNvPr id="33" name="Right Arrow 32"/>
          <p:cNvSpPr/>
          <p:nvPr/>
        </p:nvSpPr>
        <p:spPr>
          <a:xfrm rot="5400000">
            <a:off x="7394754" y="3342822"/>
            <a:ext cx="721169" cy="260332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6264506" y="3942735"/>
            <a:ext cx="292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Subgraph Embedding</a:t>
            </a:r>
            <a:endParaRPr lang="en-US" sz="24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333" y="1256044"/>
            <a:ext cx="2641162" cy="185635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112" y="4404400"/>
            <a:ext cx="1692000" cy="19520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7946" y="1345096"/>
                <a:ext cx="5323482" cy="4936434"/>
              </a:xfrm>
            </p:spPr>
            <p:txBody>
              <a:bodyPr>
                <a:noAutofit/>
              </a:bodyPr>
              <a:lstStyle/>
              <a:p>
                <a:r>
                  <a:rPr lang="en-US" dirty="0">
                    <a:solidFill>
                      <a:srgbClr val="00B0F0"/>
                    </a:solidFill>
                  </a:rPr>
                  <a:t>Given</a:t>
                </a:r>
                <a:r>
                  <a:rPr lang="en-US" dirty="0"/>
                  <a:t>: </a:t>
                </a:r>
              </a:p>
              <a:p>
                <a:pPr lvl="1"/>
                <a:r>
                  <a:rPr lang="en-US" dirty="0"/>
                  <a:t>A set of subgraph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 …,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                                          </a:t>
                </a:r>
              </a:p>
              <a:p>
                <a:pPr lvl="1"/>
                <a:r>
                  <a:rPr lang="en-US" dirty="0"/>
                  <a:t>An integer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2000" dirty="0"/>
              </a:p>
              <a:p>
                <a:pPr lvl="2"/>
                <a:endParaRPr lang="en-US" sz="2400" dirty="0"/>
              </a:p>
              <a:p>
                <a:r>
                  <a:rPr lang="en-US" dirty="0">
                    <a:solidFill>
                      <a:srgbClr val="00B0F0"/>
                    </a:solidFill>
                  </a:rPr>
                  <a:t>Learn</a:t>
                </a:r>
                <a:r>
                  <a:rPr lang="en-US" sz="2400" dirty="0"/>
                  <a:t>:</a:t>
                </a:r>
              </a:p>
              <a:p>
                <a:pPr lvl="1"/>
                <a:r>
                  <a:rPr lang="en-US" dirty="0"/>
                  <a:t>An embedding function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b="1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𝒅</m:t>
                        </m:r>
                      </m:sup>
                    </m:sSup>
                  </m:oMath>
                </a14:m>
                <a:endParaRPr lang="en-US" sz="2800" i="1" dirty="0" smtClean="0">
                  <a:latin typeface="Cambria Math" panose="02040503050406030204" pitchFamily="18" charset="0"/>
                </a:endParaRPr>
              </a:p>
              <a:p>
                <a:pPr lvl="1"/>
                <a:endParaRPr lang="en-US" sz="2800" i="1" dirty="0"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solidFill>
                      <a:srgbClr val="00B0F0"/>
                    </a:solidFill>
                  </a:rPr>
                  <a:t>Such that</a:t>
                </a:r>
                <a:r>
                  <a:rPr lang="en-US" sz="2400" dirty="0"/>
                  <a:t>:</a:t>
                </a:r>
              </a:p>
              <a:p>
                <a:pPr lvl="1"/>
                <a:r>
                  <a:rPr lang="en-US" dirty="0"/>
                  <a:t>The </a:t>
                </a:r>
                <a:r>
                  <a:rPr lang="en-US" dirty="0" smtClean="0"/>
                  <a:t>neighborhood/structural </a:t>
                </a:r>
                <a:r>
                  <a:rPr lang="en-US" dirty="0"/>
                  <a:t>property of subgraphs is </a:t>
                </a:r>
                <a:r>
                  <a:rPr lang="en-US" dirty="0" smtClean="0"/>
                  <a:t>preserved</a:t>
                </a:r>
                <a:endParaRPr lang="en-US" dirty="0"/>
              </a:p>
            </p:txBody>
          </p:sp>
        </mc:Choice>
        <mc:Fallback xmlns="">
          <p:sp>
            <p:nvSpPr>
              <p:cNvPr id="1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946" y="1345096"/>
                <a:ext cx="5323482" cy="4936434"/>
              </a:xfrm>
              <a:blipFill>
                <a:blip r:embed="rId4"/>
                <a:stretch>
                  <a:fillRect l="-2860" t="-2225" r="-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545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Motivation</a:t>
            </a:r>
          </a:p>
          <a:p>
            <a:r>
              <a:rPr lang="en-US" b="0" dirty="0"/>
              <a:t>Problem Formulation</a:t>
            </a:r>
          </a:p>
          <a:p>
            <a:r>
              <a:rPr lang="en-US" b="1" dirty="0">
                <a:solidFill>
                  <a:srgbClr val="00B050"/>
                </a:solidFill>
              </a:rPr>
              <a:t>Method</a:t>
            </a:r>
          </a:p>
          <a:p>
            <a:r>
              <a:rPr lang="en-US" b="0" dirty="0"/>
              <a:t>Experiments</a:t>
            </a:r>
          </a:p>
          <a:p>
            <a:r>
              <a:rPr lang="en-US" b="0" dirty="0" smtClean="0"/>
              <a:t>Conclusion</a:t>
            </a:r>
            <a:endParaRPr lang="en-US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28000" y="6470704"/>
            <a:ext cx="730250" cy="274320"/>
          </a:xfrm>
        </p:spPr>
        <p:txBody>
          <a:bodyPr/>
          <a:lstStyle/>
          <a:p>
            <a:fld id="{101BE169-5F33-4002-A332-9BF0EA1EAB5D}" type="slidenum">
              <a:rPr lang="en-US" smtClean="0"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86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200" y="20583"/>
            <a:ext cx="2641162" cy="18563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Sub2vec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4788155" cy="4936434"/>
          </a:xfrm>
        </p:spPr>
        <p:txBody>
          <a:bodyPr/>
          <a:lstStyle/>
          <a:p>
            <a:r>
              <a:rPr lang="en-US" dirty="0" smtClean="0"/>
              <a:t>Overview</a:t>
            </a:r>
          </a:p>
          <a:p>
            <a:pPr marL="585219" lvl="1" indent="-457200">
              <a:buFont typeface="+mj-lt"/>
              <a:buAutoNum type="arabicPeriod"/>
            </a:pPr>
            <a:r>
              <a:rPr lang="en-US" dirty="0" smtClean="0"/>
              <a:t>Generate samples of Id/Degree paths</a:t>
            </a:r>
          </a:p>
          <a:p>
            <a:pPr marL="710949" lvl="2" indent="-457200">
              <a:buFont typeface="+mj-lt"/>
              <a:buAutoNum type="arabicPeriod"/>
            </a:pPr>
            <a:r>
              <a:rPr lang="en-US" dirty="0" smtClean="0"/>
              <a:t>Enumerating all path is not possible</a:t>
            </a:r>
          </a:p>
          <a:p>
            <a:pPr marL="253749" lvl="2" indent="0">
              <a:buNone/>
            </a:pPr>
            <a:endParaRPr lang="en-US" dirty="0" smtClean="0"/>
          </a:p>
          <a:p>
            <a:pPr marL="253749" lvl="2" indent="0">
              <a:buNone/>
            </a:pPr>
            <a:endParaRPr lang="en-US" dirty="0" smtClean="0"/>
          </a:p>
          <a:p>
            <a:pPr marL="585219" lvl="1" indent="-457200">
              <a:buFont typeface="+mj-lt"/>
              <a:buAutoNum type="arabicPeriod"/>
            </a:pPr>
            <a:r>
              <a:rPr lang="en-US" dirty="0" smtClean="0"/>
              <a:t>Leverage the Id/Degree Paths to learn </a:t>
            </a:r>
            <a:r>
              <a:rPr lang="en-US" dirty="0" err="1" smtClean="0"/>
              <a:t>embeddings</a:t>
            </a:r>
            <a:endParaRPr lang="en-US" dirty="0" smtClean="0"/>
          </a:p>
          <a:p>
            <a:pPr marL="710949" lvl="2" indent="-457200">
              <a:buFont typeface="+mj-lt"/>
              <a:buAutoNum type="arabicPeriod"/>
            </a:pPr>
            <a:r>
              <a:rPr lang="en-US" dirty="0" smtClean="0"/>
              <a:t>Learn the embedding such that nodes in the subgraph can be predicted</a:t>
            </a:r>
          </a:p>
          <a:p>
            <a:pPr marL="710949" lvl="2" indent="-457200">
              <a:buFont typeface="+mj-lt"/>
              <a:buAutoNum type="arabicPeriod"/>
            </a:pPr>
            <a:endParaRPr lang="en-US" dirty="0" smtClean="0"/>
          </a:p>
          <a:p>
            <a:pPr marL="710949" lvl="2" indent="-457200">
              <a:buFont typeface="+mj-lt"/>
              <a:buAutoNum type="arabicPeriod"/>
            </a:pPr>
            <a:endParaRPr lang="en-US" dirty="0" smtClean="0"/>
          </a:p>
          <a:p>
            <a:pPr marL="585219" lvl="1" indent="-457200">
              <a:buFont typeface="+mj-lt"/>
              <a:buAutoNum type="arabicPeriod"/>
            </a:pPr>
            <a:endParaRPr lang="en-US" dirty="0"/>
          </a:p>
          <a:p>
            <a:pPr marL="585219" lvl="1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19</a:t>
            </a:fld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7466940" y="1962479"/>
            <a:ext cx="455690" cy="284616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5400000">
            <a:off x="7470675" y="3895113"/>
            <a:ext cx="448218" cy="284618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992" y="2403580"/>
            <a:ext cx="2641008" cy="134408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466" y="4327180"/>
            <a:ext cx="1692000" cy="195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9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Samples of paths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efficiently generate samples of Id/Degree-Paths?</a:t>
            </a:r>
          </a:p>
          <a:p>
            <a:pPr lvl="1"/>
            <a:r>
              <a:rPr lang="en-US" dirty="0" smtClean="0"/>
              <a:t>Subgraph Truncated Random Walks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20</a:t>
            </a:fld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4406446" y="4022884"/>
            <a:ext cx="416525" cy="297296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45" y="3028846"/>
            <a:ext cx="3674533" cy="25826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003" y="3326111"/>
            <a:ext cx="3906520" cy="1988139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2771267" y="3722598"/>
            <a:ext cx="119031" cy="11788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068957" y="3951798"/>
            <a:ext cx="163001" cy="166978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009385" y="3633510"/>
            <a:ext cx="119031" cy="11788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978905" y="3482369"/>
            <a:ext cx="119031" cy="11788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782406" y="3509922"/>
            <a:ext cx="119031" cy="11788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322826" y="3951798"/>
            <a:ext cx="163001" cy="166978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576695" y="3951798"/>
            <a:ext cx="163001" cy="166978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812865" y="3951798"/>
            <a:ext cx="163001" cy="166978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237063" y="5820422"/>
            <a:ext cx="5294037" cy="5232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Similar process for Degree-Paths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46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4" grpId="1" animBg="1"/>
      <p:bldP spid="6" grpId="0" animBg="1"/>
      <p:bldP spid="6" grpId="1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learn feature vectors for each subgraphs?</a:t>
            </a:r>
          </a:p>
          <a:p>
            <a:pPr lvl="1"/>
            <a:r>
              <a:rPr lang="en-US" dirty="0" smtClean="0"/>
              <a:t>Leverage Paragraph2vec’s idea </a:t>
            </a:r>
            <a:r>
              <a:rPr lang="en-US" sz="2000" dirty="0" smtClean="0">
                <a:solidFill>
                  <a:srgbClr val="00B050"/>
                </a:solidFill>
              </a:rPr>
              <a:t>[Quoc+, ICML 2014]</a:t>
            </a:r>
          </a:p>
          <a:p>
            <a:pPr marL="128019" lvl="1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36" y="2855125"/>
            <a:ext cx="3927475" cy="22026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233" y="3070560"/>
            <a:ext cx="4047176" cy="14855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4040" y="5462028"/>
            <a:ext cx="3559564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Sub2Vec: Distributed Memory Model</a:t>
            </a:r>
          </a:p>
          <a:p>
            <a:pPr algn="ctr"/>
            <a:r>
              <a:rPr lang="en-US" dirty="0" smtClean="0"/>
              <a:t>DM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47233" y="5462028"/>
            <a:ext cx="3438185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Sub2Vec: Distributed Bag of Nodes</a:t>
            </a:r>
          </a:p>
          <a:p>
            <a:pPr algn="ctr"/>
            <a:r>
              <a:rPr lang="en-US" dirty="0" smtClean="0"/>
              <a:t>DBON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74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Sub2vec: 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4691764"/>
          </a:xfrm>
        </p:spPr>
        <p:txBody>
          <a:bodyPr>
            <a:normAutofit/>
          </a:bodyPr>
          <a:lstStyle/>
          <a:p>
            <a:r>
              <a:rPr lang="en-US" b="0" dirty="0" smtClean="0"/>
              <a:t>Models the probability of node/label occurring in the Id/Degree-Path</a:t>
            </a:r>
          </a:p>
          <a:p>
            <a:r>
              <a:rPr lang="en-US" dirty="0" smtClean="0"/>
              <a:t>Probability depends on</a:t>
            </a:r>
          </a:p>
          <a:p>
            <a:pPr lvl="1"/>
            <a:r>
              <a:rPr lang="en-US" b="0" dirty="0" smtClean="0">
                <a:solidFill>
                  <a:srgbClr val="FF0000"/>
                </a:solidFill>
              </a:rPr>
              <a:t>Embedding of the node/label</a:t>
            </a:r>
          </a:p>
          <a:p>
            <a:pPr lvl="1"/>
            <a:r>
              <a:rPr lang="en-US" dirty="0" smtClean="0">
                <a:solidFill>
                  <a:srgbClr val="00B0F0"/>
                </a:solidFill>
              </a:rPr>
              <a:t>Embedding of other nodes/label in path</a:t>
            </a:r>
          </a:p>
          <a:p>
            <a:pPr lvl="1"/>
            <a:r>
              <a:rPr lang="en-US" b="0" dirty="0" smtClean="0">
                <a:solidFill>
                  <a:srgbClr val="00B050"/>
                </a:solidFill>
              </a:rPr>
              <a:t>Embedding of the subgraph</a:t>
            </a:r>
          </a:p>
          <a:p>
            <a:pPr lvl="1"/>
            <a:endParaRPr lang="en-US" b="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22</a:t>
            </a:fld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185760" y="5307496"/>
            <a:ext cx="8020305" cy="1340954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30" name="Picture 6" descr="http://latex2png.com/output/latex_6af0be592c3388b69f866d5a3ca8fe2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466" y="4596924"/>
            <a:ext cx="6806411" cy="76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203" y="1866079"/>
            <a:ext cx="2902386" cy="162774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08150" y="4670534"/>
            <a:ext cx="971350" cy="504716"/>
          </a:xfrm>
          <a:prstGeom prst="rect">
            <a:avLst/>
          </a:prstGeom>
          <a:solidFill>
            <a:srgbClr val="00B0F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688011" y="4676502"/>
            <a:ext cx="971350" cy="504716"/>
          </a:xfrm>
          <a:prstGeom prst="rect">
            <a:avLst/>
          </a:prstGeom>
          <a:solidFill>
            <a:srgbClr val="00B05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95811" y="4670534"/>
            <a:ext cx="303827" cy="504716"/>
          </a:xfrm>
          <a:prstGeom prst="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18272" y="4377296"/>
            <a:ext cx="844550" cy="504716"/>
          </a:xfrm>
          <a:prstGeom prst="rect">
            <a:avLst/>
          </a:prstGeom>
          <a:solidFill>
            <a:srgbClr val="00B0F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587579" y="4380580"/>
            <a:ext cx="707981" cy="504716"/>
          </a:xfrm>
          <a:prstGeom prst="rect">
            <a:avLst/>
          </a:prstGeom>
          <a:solidFill>
            <a:srgbClr val="00B05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754189" y="4377296"/>
            <a:ext cx="738562" cy="504716"/>
          </a:xfrm>
          <a:prstGeom prst="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0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Sub2vec</a:t>
            </a:r>
            <a:r>
              <a:rPr lang="en-US" dirty="0"/>
              <a:t>: </a:t>
            </a:r>
            <a:r>
              <a:rPr lang="en-US" dirty="0" smtClean="0"/>
              <a:t>DM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overall objective of </a:t>
            </a:r>
            <a:r>
              <a:rPr lang="en-US" dirty="0" smtClean="0"/>
              <a:t>Sub2Vec </a:t>
            </a:r>
            <a:r>
              <a:rPr lang="en-US" dirty="0"/>
              <a:t>DM </a:t>
            </a:r>
            <a:r>
              <a:rPr lang="en-US" dirty="0" smtClean="0"/>
              <a:t>is to maximize the log-likelihood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026" y="3754695"/>
            <a:ext cx="4416293" cy="2476794"/>
          </a:xfrm>
          <a:prstGeom prst="rect">
            <a:avLst/>
          </a:prstGeom>
        </p:spPr>
      </p:pic>
      <p:pic>
        <p:nvPicPr>
          <p:cNvPr id="6" name="Picture 2" descr="http://latex2png.com/output/latex_b66107dd69c91e0ba340398db3d94c1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530" y="2753618"/>
            <a:ext cx="5779944" cy="36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24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7945" y="1345096"/>
                <a:ext cx="8020305" cy="4691764"/>
              </a:xfrm>
            </p:spPr>
            <p:txBody>
              <a:bodyPr>
                <a:normAutofit/>
              </a:bodyPr>
              <a:lstStyle/>
              <a:p>
                <a:r>
                  <a:rPr lang="en-US" b="0" dirty="0" smtClean="0"/>
                  <a:t>Models the probability of a short walk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b="0" dirty="0" smtClean="0"/>
                  <a:t> appearing in the Id/Degree-Path of a subgraph</a:t>
                </a:r>
              </a:p>
              <a:p>
                <a:r>
                  <a:rPr lang="en-US" dirty="0" smtClean="0"/>
                  <a:t>Probability depends on</a:t>
                </a:r>
              </a:p>
              <a:p>
                <a:pPr lvl="1"/>
                <a:r>
                  <a:rPr lang="en-US" b="0" dirty="0" smtClean="0">
                    <a:solidFill>
                      <a:srgbClr val="00B050"/>
                    </a:solidFill>
                  </a:rPr>
                  <a:t>Embedding of the nodes/labels in the walk</a:t>
                </a:r>
              </a:p>
              <a:p>
                <a:pPr lvl="1"/>
                <a:r>
                  <a:rPr lang="en-US" b="0" dirty="0" smtClean="0">
                    <a:solidFill>
                      <a:srgbClr val="00B0F0"/>
                    </a:solidFill>
                  </a:rPr>
                  <a:t>Embedding of the subgraph</a:t>
                </a:r>
              </a:p>
              <a:p>
                <a:pPr lvl="1"/>
                <a:endParaRPr lang="en-US" b="0" dirty="0" smtClean="0"/>
              </a:p>
            </p:txBody>
          </p:sp>
        </mc:Choice>
        <mc:Fallback xmlns="">
          <p:sp>
            <p:nvSpPr>
              <p:cNvPr id="1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945" y="1345096"/>
                <a:ext cx="8020305" cy="4691764"/>
              </a:xfrm>
              <a:blipFill>
                <a:blip r:embed="rId2"/>
                <a:stretch>
                  <a:fillRect l="-1900" t="-2341" r="-2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Sub2vec: DBON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24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448" y="3158145"/>
            <a:ext cx="3389392" cy="1244067"/>
          </a:xfrm>
          <a:prstGeom prst="rect">
            <a:avLst/>
          </a:prstGeom>
        </p:spPr>
      </p:pic>
      <p:pic>
        <p:nvPicPr>
          <p:cNvPr id="14" name="Picture 2" descr="http://latex2png.com/output/latex_f8ff2a0e0e11154413c4362cdb5aa65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466" y="4591800"/>
            <a:ext cx="4532919" cy="76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663700" y="4723051"/>
            <a:ext cx="971350" cy="504716"/>
          </a:xfrm>
          <a:prstGeom prst="rect">
            <a:avLst/>
          </a:prstGeom>
          <a:solidFill>
            <a:srgbClr val="00B0F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98961" y="4723051"/>
            <a:ext cx="264739" cy="504716"/>
          </a:xfrm>
          <a:prstGeom prst="rect">
            <a:avLst/>
          </a:prstGeom>
          <a:solidFill>
            <a:srgbClr val="00B05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387501" y="4366776"/>
            <a:ext cx="667099" cy="504716"/>
          </a:xfrm>
          <a:prstGeom prst="rect">
            <a:avLst/>
          </a:prstGeom>
          <a:solidFill>
            <a:srgbClr val="00B0F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702051" y="4366776"/>
            <a:ext cx="685450" cy="504716"/>
          </a:xfrm>
          <a:prstGeom prst="rect">
            <a:avLst/>
          </a:prstGeom>
          <a:solidFill>
            <a:srgbClr val="00B05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04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Sub2vec</a:t>
            </a:r>
            <a:r>
              <a:rPr lang="en-US" dirty="0"/>
              <a:t>: </a:t>
            </a:r>
            <a:r>
              <a:rPr lang="en-US" dirty="0" smtClean="0"/>
              <a:t>DBON Objective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25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4936434"/>
          </a:xfrm>
        </p:spPr>
        <p:txBody>
          <a:bodyPr/>
          <a:lstStyle/>
          <a:p>
            <a:r>
              <a:rPr lang="en-US" dirty="0"/>
              <a:t>The overall objective of </a:t>
            </a:r>
            <a:r>
              <a:rPr lang="en-US" dirty="0" smtClean="0"/>
              <a:t>Sub2Vec DBON is to maximize the log-likelihood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039" y="3957851"/>
            <a:ext cx="4760237" cy="1747232"/>
          </a:xfrm>
          <a:prstGeom prst="rect">
            <a:avLst/>
          </a:prstGeom>
        </p:spPr>
      </p:pic>
      <p:pic>
        <p:nvPicPr>
          <p:cNvPr id="8" name="Picture 4" descr="http://latex2png.com/output/latex_bd8944f87473e477782de47d23eeeb7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612" y="2732045"/>
            <a:ext cx="3375025" cy="60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81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pseudo-code is as following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2122633"/>
            <a:ext cx="7505401" cy="376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Motivation</a:t>
            </a:r>
          </a:p>
          <a:p>
            <a:r>
              <a:rPr lang="en-US" b="0" dirty="0"/>
              <a:t>Problem Formulation</a:t>
            </a:r>
          </a:p>
          <a:p>
            <a:r>
              <a:rPr lang="en-US" b="0" dirty="0"/>
              <a:t>Method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Experiments</a:t>
            </a:r>
            <a:endParaRPr lang="en-US" b="1" dirty="0">
              <a:solidFill>
                <a:srgbClr val="00B050"/>
              </a:solidFill>
            </a:endParaRPr>
          </a:p>
          <a:p>
            <a:r>
              <a:rPr lang="en-US" b="0" dirty="0" smtClean="0"/>
              <a:t>Conclusion</a:t>
            </a:r>
            <a:endParaRPr lang="en-US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28000" y="6470704"/>
            <a:ext cx="730250" cy="274320"/>
          </a:xfrm>
        </p:spPr>
        <p:txBody>
          <a:bodyPr/>
          <a:lstStyle/>
          <a:p>
            <a:fld id="{101BE169-5F33-4002-A332-9BF0EA1EAB5D}" type="slidenum">
              <a:rPr lang="en-US" smtClean="0"/>
              <a:t>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99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149" y="3486883"/>
            <a:ext cx="2132134" cy="21321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Community detection using </a:t>
            </a:r>
            <a:r>
              <a:rPr lang="en-US" dirty="0" err="1" smtClean="0"/>
              <a:t>subvec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28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493643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Problem: </a:t>
            </a:r>
            <a:r>
              <a:rPr lang="en-US" dirty="0" smtClean="0"/>
              <a:t>Give a network</a:t>
            </a:r>
            <a:endParaRPr lang="en-US" dirty="0" smtClean="0">
              <a:solidFill>
                <a:srgbClr val="800000"/>
              </a:solidFill>
            </a:endParaRPr>
          </a:p>
          <a:p>
            <a:pPr lvl="1"/>
            <a:r>
              <a:rPr lang="en-GB" dirty="0" smtClean="0"/>
              <a:t>find partitions of the network</a:t>
            </a:r>
          </a:p>
          <a:p>
            <a:pPr lvl="1"/>
            <a:r>
              <a:rPr lang="en-GB" dirty="0" smtClean="0"/>
              <a:t>Such </a:t>
            </a:r>
            <a:r>
              <a:rPr lang="en-GB" dirty="0"/>
              <a:t>that </a:t>
            </a:r>
            <a:r>
              <a:rPr lang="en-GB" dirty="0" smtClean="0"/>
              <a:t>intra-partition density is high and inter-partitions density is low</a:t>
            </a: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004" y="3486883"/>
            <a:ext cx="2132134" cy="2132134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4058138" y="4404302"/>
            <a:ext cx="770771" cy="297296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576887" y="3486882"/>
            <a:ext cx="745642" cy="748751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206642" y="4121516"/>
            <a:ext cx="927100" cy="862867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407647" y="4642033"/>
            <a:ext cx="927100" cy="862867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828909" y="3919858"/>
            <a:ext cx="826468" cy="80166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65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detection: Method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29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32" y="4430025"/>
            <a:ext cx="2132134" cy="2132134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2698695" y="4501825"/>
            <a:ext cx="1" cy="198853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821" y="4550307"/>
            <a:ext cx="1623665" cy="1710959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4579215" y="4521663"/>
            <a:ext cx="1" cy="198853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331" y="4521663"/>
            <a:ext cx="1793708" cy="1818979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flipV="1">
            <a:off x="6755300" y="4521663"/>
            <a:ext cx="1" cy="198853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251" y="4451667"/>
            <a:ext cx="2132134" cy="2132134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7555989" y="4451666"/>
            <a:ext cx="745642" cy="748751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8143487" y="5084494"/>
            <a:ext cx="927100" cy="862867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386749" y="5606817"/>
            <a:ext cx="927100" cy="862867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08011" y="4884642"/>
            <a:ext cx="826468" cy="80166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193911" y="4952117"/>
            <a:ext cx="151494" cy="15391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999444" y="4867355"/>
            <a:ext cx="151494" cy="15391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190440" y="5766840"/>
            <a:ext cx="151494" cy="15391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38251" y="5818740"/>
            <a:ext cx="151494" cy="15391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007015" y="4059998"/>
            <a:ext cx="984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Graph</a:t>
            </a:r>
            <a:endParaRPr lang="en-US" sz="2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2986287" y="4060462"/>
            <a:ext cx="132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Ego-Nets</a:t>
            </a:r>
            <a:endParaRPr lang="en-US" sz="2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814031" y="4059998"/>
            <a:ext cx="1752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Embeddings</a:t>
            </a: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307234" y="4059997"/>
            <a:ext cx="1194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Clusters</a:t>
            </a:r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6970" y="1086015"/>
            <a:ext cx="5550264" cy="298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50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 animBg="1"/>
      <p:bldP spid="22" grpId="0" animBg="1"/>
      <p:bldP spid="23" grpId="0" animBg="1"/>
      <p:bldP spid="24" grpId="0" animBg="1"/>
      <p:bldP spid="6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Visualization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30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027" y="1160585"/>
            <a:ext cx="2817054" cy="1726760"/>
          </a:xfrm>
        </p:spPr>
      </p:pic>
      <p:sp>
        <p:nvSpPr>
          <p:cNvPr id="7" name="TextBox 6"/>
          <p:cNvSpPr txBox="1"/>
          <p:nvPr/>
        </p:nvSpPr>
        <p:spPr>
          <a:xfrm>
            <a:off x="1675230" y="2784680"/>
            <a:ext cx="6707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Ground Truth Communities in High-School Dataset </a:t>
            </a:r>
            <a:endParaRPr lang="en-US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93" y="3230332"/>
            <a:ext cx="2886380" cy="17972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08848" y="5039332"/>
            <a:ext cx="1483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Node2Vec</a:t>
            </a:r>
            <a:endParaRPr lang="en-US" sz="24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173" y="3186117"/>
            <a:ext cx="2890940" cy="18068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42785" y="5043428"/>
            <a:ext cx="1270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Sub2Vec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007370" y="5776444"/>
            <a:ext cx="7795972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Sub2Vec works well in identifying dense communities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5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detection: datasets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31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274618" y="1604819"/>
          <a:ext cx="5331721" cy="4117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8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79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Dataset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|V|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|E|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Workplace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Cornell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pPr algn="l"/>
                      <a:r>
                        <a:rPr lang="en-US" dirty="0" err="1" smtClean="0"/>
                        <a:t>HighSchool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Texas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Washington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446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Wisconsin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530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PolBlogs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16783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Youtube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1.13M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2.97M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Social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971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detection: Baselines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Newman </a:t>
            </a:r>
            <a:r>
              <a:rPr lang="en-US" sz="2000" dirty="0" smtClean="0">
                <a:solidFill>
                  <a:srgbClr val="00B050"/>
                </a:solidFill>
              </a:rPr>
              <a:t>[Newman, 2006]</a:t>
            </a:r>
            <a:endParaRPr lang="en-US" sz="2000" dirty="0">
              <a:solidFill>
                <a:srgbClr val="00B050"/>
              </a:solidFill>
            </a:endParaRPr>
          </a:p>
          <a:p>
            <a:pPr lvl="1"/>
            <a:r>
              <a:rPr lang="en-US" dirty="0"/>
              <a:t>Classical Modularity based Community Detection </a:t>
            </a:r>
            <a:r>
              <a:rPr lang="en-US" dirty="0" smtClean="0"/>
              <a:t>algorithm</a:t>
            </a:r>
          </a:p>
          <a:p>
            <a:r>
              <a:rPr lang="en-US" dirty="0" err="1" smtClean="0"/>
              <a:t>Louvian</a:t>
            </a:r>
            <a:r>
              <a:rPr lang="en-US" dirty="0"/>
              <a:t> </a:t>
            </a:r>
            <a:r>
              <a:rPr lang="en-US" sz="2000" dirty="0" smtClean="0">
                <a:solidFill>
                  <a:srgbClr val="00B050"/>
                </a:solidFill>
              </a:rPr>
              <a:t>[</a:t>
            </a:r>
            <a:r>
              <a:rPr lang="en-US" sz="2000" dirty="0" err="1" smtClean="0">
                <a:solidFill>
                  <a:srgbClr val="00B050"/>
                </a:solidFill>
              </a:rPr>
              <a:t>Bondel</a:t>
            </a:r>
            <a:r>
              <a:rPr lang="en-US" sz="2000" dirty="0" smtClean="0">
                <a:solidFill>
                  <a:srgbClr val="00B050"/>
                </a:solidFill>
              </a:rPr>
              <a:t>+, 2008]</a:t>
            </a:r>
            <a:endParaRPr lang="en-US" sz="2000" dirty="0">
              <a:solidFill>
                <a:srgbClr val="00B050"/>
              </a:solidFill>
            </a:endParaRPr>
          </a:p>
          <a:p>
            <a:pPr lvl="1"/>
            <a:r>
              <a:rPr lang="en-US" dirty="0"/>
              <a:t>Fast Modularity based Community Detection algorithm </a:t>
            </a:r>
            <a:endParaRPr lang="en-US" dirty="0" smtClean="0"/>
          </a:p>
          <a:p>
            <a:r>
              <a:rPr lang="en-US" dirty="0" err="1" smtClean="0"/>
              <a:t>DeepWalk</a:t>
            </a:r>
            <a:r>
              <a:rPr lang="en-US" dirty="0" smtClean="0"/>
              <a:t> </a:t>
            </a:r>
            <a:r>
              <a:rPr lang="en-US" sz="2000" dirty="0" smtClean="0">
                <a:solidFill>
                  <a:srgbClr val="00B050"/>
                </a:solidFill>
              </a:rPr>
              <a:t>[</a:t>
            </a:r>
            <a:r>
              <a:rPr lang="en-US" sz="2000" dirty="0" err="1" smtClean="0">
                <a:solidFill>
                  <a:srgbClr val="00B050"/>
                </a:solidFill>
              </a:rPr>
              <a:t>Perozzi</a:t>
            </a:r>
            <a:r>
              <a:rPr lang="en-US" sz="2000" dirty="0" smtClean="0">
                <a:solidFill>
                  <a:srgbClr val="00B050"/>
                </a:solidFill>
              </a:rPr>
              <a:t>+, 2014]</a:t>
            </a:r>
            <a:endParaRPr lang="en-US" sz="2000" dirty="0">
              <a:solidFill>
                <a:srgbClr val="00B050"/>
              </a:solidFill>
            </a:endParaRPr>
          </a:p>
          <a:p>
            <a:pPr lvl="1"/>
            <a:r>
              <a:rPr lang="en-US" dirty="0"/>
              <a:t>Node </a:t>
            </a:r>
            <a:r>
              <a:rPr lang="en-US" dirty="0" err="1"/>
              <a:t>embeddings</a:t>
            </a:r>
            <a:r>
              <a:rPr lang="en-US" dirty="0"/>
              <a:t> based on vanilla random </a:t>
            </a:r>
            <a:r>
              <a:rPr lang="en-US" dirty="0" smtClean="0"/>
              <a:t>walk</a:t>
            </a:r>
          </a:p>
          <a:p>
            <a:r>
              <a:rPr lang="en-US" dirty="0"/>
              <a:t>Node2Vec </a:t>
            </a:r>
            <a:r>
              <a:rPr lang="en-US" sz="2000" dirty="0" smtClean="0">
                <a:solidFill>
                  <a:srgbClr val="00B050"/>
                </a:solidFill>
              </a:rPr>
              <a:t>[Grover+, </a:t>
            </a:r>
            <a:r>
              <a:rPr lang="en-US" sz="2000" dirty="0">
                <a:solidFill>
                  <a:srgbClr val="00B050"/>
                </a:solidFill>
              </a:rPr>
              <a:t>2014</a:t>
            </a:r>
            <a:r>
              <a:rPr lang="en-US" sz="2000" dirty="0" smtClean="0">
                <a:solidFill>
                  <a:srgbClr val="00B050"/>
                </a:solidFill>
              </a:rPr>
              <a:t>]</a:t>
            </a:r>
          </a:p>
          <a:p>
            <a:pPr lvl="1"/>
            <a:r>
              <a:rPr lang="en-US" dirty="0" smtClean="0"/>
              <a:t>Node </a:t>
            </a:r>
            <a:r>
              <a:rPr lang="en-US" dirty="0" err="1" smtClean="0"/>
              <a:t>embeddings</a:t>
            </a:r>
            <a:r>
              <a:rPr lang="en-US" dirty="0" smtClean="0"/>
              <a:t> based on second order random walk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2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detection: results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33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4936434"/>
          </a:xfrm>
        </p:spPr>
        <p:txBody>
          <a:bodyPr/>
          <a:lstStyle/>
          <a:p>
            <a:r>
              <a:rPr lang="en-US" dirty="0" smtClean="0"/>
              <a:t>Measure Average F1-Score of the communities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8616" y="5248054"/>
            <a:ext cx="7750135" cy="52322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Sub2Vec outperforms competitors in most datasets    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9" name="爆炸形 1 5"/>
          <p:cNvSpPr/>
          <p:nvPr/>
        </p:nvSpPr>
        <p:spPr bwMode="auto">
          <a:xfrm>
            <a:off x="6334020" y="291611"/>
            <a:ext cx="2750658" cy="2187949"/>
          </a:xfrm>
          <a:prstGeom prst="irregularSeal1">
            <a:avLst/>
          </a:prstGeom>
          <a:solidFill>
            <a:schemeClr val="bg2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ＭＳ Ｐゴシック" pitchFamily="116" charset="-128"/>
              </a:rPr>
              <a:t>More results in paper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2546" y="4271979"/>
            <a:ext cx="1157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better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949063" y="3539840"/>
            <a:ext cx="5131" cy="807501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01" y="1797051"/>
            <a:ext cx="4729664" cy="335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93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Graph Classification using sub2vec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7945" y="1345096"/>
                <a:ext cx="8020305" cy="493643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>
                    <a:solidFill>
                      <a:srgbClr val="00B050"/>
                    </a:solidFill>
                  </a:rPr>
                  <a:t>Problem: </a:t>
                </a:r>
                <a:r>
                  <a:rPr lang="en-US" dirty="0" smtClean="0"/>
                  <a:t>Give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a set of network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 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 …, 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 classify them according to their class labels</a:t>
                </a: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7945" y="1345096"/>
                <a:ext cx="8020305" cy="4936434"/>
              </a:xfrm>
              <a:blipFill>
                <a:blip r:embed="rId2"/>
                <a:stretch>
                  <a:fillRect l="-2128" t="-2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173" y="2845666"/>
            <a:ext cx="3572436" cy="257406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258236" y="2375018"/>
            <a:ext cx="1" cy="372546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7834" y="3061258"/>
            <a:ext cx="1745466" cy="227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34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Classification: Approach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2"/>
              <p:cNvSpPr txBox="1">
                <a:spLocks/>
              </p:cNvSpPr>
              <p:nvPr/>
            </p:nvSpPr>
            <p:spPr>
              <a:xfrm>
                <a:off x="768096" y="1709038"/>
                <a:ext cx="6696889" cy="2670221"/>
              </a:xfrm>
              <a:prstGeom prst="rect">
                <a:avLst/>
              </a:prstGeom>
            </p:spPr>
            <p:txBody>
              <a:bodyPr vert="horz">
                <a:normAutofit/>
              </a:bodyPr>
              <a:lstStyle>
                <a:lvl1pPr marL="274320" indent="-274320" algn="l" rtl="0" eaLnBrk="1" latinLnBrk="0" hangingPunct="1">
                  <a:spcBef>
                    <a:spcPts val="600"/>
                  </a:spcBef>
                  <a:buClr>
                    <a:schemeClr val="accent1"/>
                  </a:buClr>
                  <a:buSzPct val="76000"/>
                  <a:buFont typeface="Wingdings 3"/>
                  <a:buChar char=""/>
                  <a:defRPr kumimoji="0" sz="2600" b="1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548640" indent="-274320" algn="l" rtl="0" eaLnBrk="1" latinLnBrk="0" hangingPunct="1">
                  <a:spcBef>
                    <a:spcPts val="500"/>
                  </a:spcBef>
                  <a:buClr>
                    <a:schemeClr val="accent2"/>
                  </a:buClr>
                  <a:buSzPct val="76000"/>
                  <a:buFont typeface="Wingdings 3"/>
                  <a:buChar char=""/>
                  <a:defRPr kumimoji="0" sz="23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822960" indent="-228600" algn="l" rtl="0" eaLnBrk="1" latinLnBrk="0" hangingPunct="1">
                  <a:spcBef>
                    <a:spcPts val="500"/>
                  </a:spcBef>
                  <a:buClr>
                    <a:schemeClr val="bg1">
                      <a:shade val="50000"/>
                    </a:schemeClr>
                  </a:buClr>
                  <a:buSzPct val="76000"/>
                  <a:buFont typeface="Wingdings 3"/>
                  <a:buChar char=""/>
                  <a:defRPr kumimoji="0" sz="20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3pPr>
                <a:lvl4pPr marL="1097280" indent="-228600" algn="l" rtl="0" eaLnBrk="1" latinLnBrk="0" hangingPunct="1">
                  <a:spcBef>
                    <a:spcPts val="400"/>
                  </a:spcBef>
                  <a:buClr>
                    <a:schemeClr val="accent2">
                      <a:shade val="75000"/>
                    </a:schemeClr>
                  </a:buClr>
                  <a:buSzPct val="70000"/>
                  <a:buFont typeface="Wingdings"/>
                  <a:buChar char=""/>
                  <a:defRPr kumimoji="0" sz="18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4pPr>
                <a:lvl5pPr marL="1371600" indent="-228600" algn="l" rtl="0" eaLnBrk="1" latinLnBrk="0" hangingPunct="1">
                  <a:spcBef>
                    <a:spcPts val="300"/>
                  </a:spcBef>
                  <a:buClr>
                    <a:schemeClr val="accent2"/>
                  </a:buClr>
                  <a:buSzPct val="70000"/>
                  <a:buFont typeface="Wingdings"/>
                  <a:buChar char=""/>
                  <a:defRPr kumimoji="0" sz="16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5pPr>
                <a:lvl6pPr marL="1645920" indent="-182880" algn="l" rtl="0" eaLnBrk="1" latinLnBrk="0" hangingPunct="1">
                  <a:spcBef>
                    <a:spcPts val="300"/>
                  </a:spcBef>
                  <a:buClr>
                    <a:srgbClr val="9FB8CD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6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ts val="300"/>
                  </a:spcBef>
                  <a:buClr>
                    <a:srgbClr val="727CA3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11680" indent="-182880" algn="l" rtl="0" eaLnBrk="1" latinLnBrk="0" hangingPunct="1">
                  <a:spcBef>
                    <a:spcPts val="300"/>
                  </a:spcBef>
                  <a:buClr>
                    <a:prstClr val="white">
                      <a:shade val="50000"/>
                    </a:prst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194560" indent="-182880" algn="l" rtl="0" eaLnBrk="1" latinLnBrk="0" hangingPunct="1">
                  <a:spcBef>
                    <a:spcPts val="300"/>
                  </a:spcBef>
                  <a:buClr>
                    <a:srgbClr val="9FB8CD"/>
                  </a:buClr>
                  <a:buSzPct val="75000"/>
                  <a:buFont typeface="Wingdings 3"/>
                  <a:buChar char=""/>
                  <a:defRPr kumimoji="0" lang="en-US" sz="12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 indent="-342900">
                  <a:buFont typeface="+mj-lt"/>
                  <a:buAutoNum type="arabicPeriod"/>
                </a:pPr>
                <a:r>
                  <a:rPr lang="en-US" sz="2800" dirty="0" smtClean="0"/>
                  <a:t>Treat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800" dirty="0" smtClean="0"/>
                  <a:t> as a subgraph from the union of all graphs</a:t>
                </a:r>
              </a:p>
              <a:p>
                <a:pPr lvl="1" indent="-342900">
                  <a:buFont typeface="+mj-lt"/>
                  <a:buAutoNum type="arabicPeriod"/>
                </a:pPr>
                <a:r>
                  <a:rPr lang="en-US" sz="2800" dirty="0" smtClean="0"/>
                  <a:t>Learn feature representation using Sub2vec</a:t>
                </a:r>
                <a:endParaRPr lang="en-US" sz="2800" dirty="0"/>
              </a:p>
              <a:p>
                <a:pPr lvl="1" indent="-342900">
                  <a:buFont typeface="+mj-lt"/>
                  <a:buAutoNum type="arabicPeriod"/>
                </a:pPr>
                <a:r>
                  <a:rPr lang="en-US" sz="2800" dirty="0" smtClean="0"/>
                  <a:t>Train off-the-shelf classifier</a:t>
                </a:r>
              </a:p>
            </p:txBody>
          </p:sp>
        </mc:Choice>
        <mc:Fallback xmlns="">
          <p:sp>
            <p:nvSpPr>
              <p:cNvPr id="6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96" y="1709038"/>
                <a:ext cx="6696889" cy="2670221"/>
              </a:xfrm>
              <a:prstGeom prst="rect">
                <a:avLst/>
              </a:prstGeom>
              <a:blipFill>
                <a:blip r:embed="rId2"/>
                <a:stretch>
                  <a:fillRect t="-2283" r="-11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837945" y="1204856"/>
            <a:ext cx="63989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Graph Classification using SUB2VEC</a:t>
            </a:r>
            <a:endParaRPr lang="en-U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2909047" y="4101870"/>
            <a:ext cx="17930" cy="224910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220" y="4498988"/>
            <a:ext cx="1793708" cy="181897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50920" y="4037323"/>
            <a:ext cx="1752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Embeddings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293555" y="4042143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Networks</a:t>
            </a:r>
            <a:endParaRPr lang="en-US" sz="2400" b="1" dirty="0"/>
          </a:p>
        </p:txBody>
      </p:sp>
      <p:cxnSp>
        <p:nvCxnSpPr>
          <p:cNvPr id="15" name="Straight Connector 14"/>
          <p:cNvCxnSpPr/>
          <p:nvPr/>
        </p:nvCxnSpPr>
        <p:spPr>
          <a:xfrm flipH="1" flipV="1">
            <a:off x="5527266" y="4068862"/>
            <a:ext cx="17930" cy="224910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4534" y="4593970"/>
            <a:ext cx="2498651" cy="180036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898349" y="4037322"/>
            <a:ext cx="1906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Classification</a:t>
            </a:r>
            <a:endParaRPr lang="en-US" sz="24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4225" y="4551483"/>
            <a:ext cx="1430825" cy="186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 for Graph Classification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011619"/>
              </p:ext>
            </p:extLst>
          </p:nvPr>
        </p:nvGraphicFramePr>
        <p:xfrm>
          <a:off x="1274619" y="1604819"/>
          <a:ext cx="6381239" cy="3202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28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2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2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2898">
                  <a:extLst>
                    <a:ext uri="{9D8B030D-6E8A-4147-A177-3AD203B41FA5}">
                      <a16:colId xmlns:a16="http://schemas.microsoft.com/office/drawing/2014/main" val="1529149526"/>
                    </a:ext>
                  </a:extLst>
                </a:gridCol>
              </a:tblGrid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Dataset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Graphs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classes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nodes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 labels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MUTAG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PTC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ENZYMES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PROTEINS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NC1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2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NC109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2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15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Classification: </a:t>
            </a:r>
            <a:r>
              <a:rPr lang="en-US" dirty="0"/>
              <a:t>Baselines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37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493643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WL-Kernel </a:t>
            </a:r>
            <a:r>
              <a:rPr lang="en-US" sz="2000" dirty="0" smtClean="0">
                <a:solidFill>
                  <a:srgbClr val="00B050"/>
                </a:solidFill>
              </a:rPr>
              <a:t>[</a:t>
            </a:r>
            <a:r>
              <a:rPr lang="en-US" sz="2000" dirty="0">
                <a:solidFill>
                  <a:srgbClr val="00B050"/>
                </a:solidFill>
              </a:rPr>
              <a:t>Schweitzer+, 2011]</a:t>
            </a:r>
          </a:p>
          <a:p>
            <a:pPr lvl="1"/>
            <a:r>
              <a:rPr lang="en-US" dirty="0" smtClean="0"/>
              <a:t>Graph kernel based on the </a:t>
            </a:r>
            <a:r>
              <a:rPr lang="en-US" dirty="0" err="1" smtClean="0"/>
              <a:t>Weisfeiler</a:t>
            </a:r>
            <a:r>
              <a:rPr lang="en-US" dirty="0" smtClean="0"/>
              <a:t>-Lehman test of graph isomorphism.</a:t>
            </a:r>
          </a:p>
          <a:p>
            <a:r>
              <a:rPr lang="en-US" dirty="0" smtClean="0"/>
              <a:t>DG-Kernel </a:t>
            </a:r>
            <a:r>
              <a:rPr lang="en-US" sz="2000" dirty="0" smtClean="0">
                <a:solidFill>
                  <a:srgbClr val="00B050"/>
                </a:solidFill>
              </a:rPr>
              <a:t>[</a:t>
            </a:r>
            <a:r>
              <a:rPr lang="en-US" sz="2000" dirty="0" err="1" smtClean="0">
                <a:solidFill>
                  <a:srgbClr val="00B050"/>
                </a:solidFill>
              </a:rPr>
              <a:t>Yanardag</a:t>
            </a:r>
            <a:r>
              <a:rPr lang="en-US" sz="2000" dirty="0" smtClean="0">
                <a:solidFill>
                  <a:srgbClr val="00B050"/>
                </a:solidFill>
              </a:rPr>
              <a:t>+, 2015]</a:t>
            </a:r>
            <a:endParaRPr lang="en-US" sz="2000" dirty="0">
              <a:solidFill>
                <a:srgbClr val="00B050"/>
              </a:solidFill>
            </a:endParaRPr>
          </a:p>
          <a:p>
            <a:pPr lvl="1"/>
            <a:r>
              <a:rPr lang="en-US" dirty="0" smtClean="0"/>
              <a:t>Extension of WL Kernel using Neural Language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24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Classification: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Measuring testing accuracy on 5 fold cross validation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38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011254" y="5898365"/>
            <a:ext cx="5169300" cy="52322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Sub2Vec outperforms competitors  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8096" y="4581301"/>
            <a:ext cx="1157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better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084613" y="3849162"/>
            <a:ext cx="5131" cy="807501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099" y="2115006"/>
            <a:ext cx="5196551" cy="369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0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Case-study: </a:t>
            </a:r>
            <a:r>
              <a:rPr lang="en-US" dirty="0" err="1" smtClean="0"/>
              <a:t>MeMetracker</a:t>
            </a:r>
            <a:r>
              <a:rPr lang="en-US" dirty="0" smtClean="0"/>
              <a:t> 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4505112" cy="4936434"/>
          </a:xfrm>
        </p:spPr>
        <p:txBody>
          <a:bodyPr/>
          <a:lstStyle/>
          <a:p>
            <a:r>
              <a:rPr lang="en-US" dirty="0" smtClean="0"/>
              <a:t>Consists of cascades of memes</a:t>
            </a:r>
          </a:p>
          <a:p>
            <a:r>
              <a:rPr lang="en-US" dirty="0" smtClean="0"/>
              <a:t>A meme is a short phrase</a:t>
            </a:r>
          </a:p>
          <a:p>
            <a:pPr lvl="1"/>
            <a:r>
              <a:rPr lang="en-US" dirty="0" smtClean="0"/>
              <a:t>Lipstick on the pig</a:t>
            </a:r>
          </a:p>
          <a:p>
            <a:pPr lvl="1"/>
            <a:r>
              <a:rPr lang="en-US" dirty="0" smtClean="0"/>
              <a:t>Yes, we can!</a:t>
            </a:r>
          </a:p>
          <a:p>
            <a:r>
              <a:rPr lang="en-US" dirty="0" smtClean="0"/>
              <a:t>Cascades flows though news and blog websites</a:t>
            </a:r>
          </a:p>
          <a:p>
            <a:r>
              <a:rPr lang="en-US" dirty="0" smtClean="0"/>
              <a:t>Each cascade induces a subgraph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39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592248" y="2807375"/>
            <a:ext cx="944545" cy="5476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NBC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806550" y="1739002"/>
            <a:ext cx="944545" cy="5476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BBC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8020852" y="2807375"/>
            <a:ext cx="944545" cy="5476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CNN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5592247" y="4690542"/>
            <a:ext cx="944545" cy="5476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Blog1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8020852" y="4690542"/>
            <a:ext cx="944545" cy="5476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Blog2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6806549" y="3834530"/>
            <a:ext cx="944545" cy="5476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FOX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6806549" y="5626754"/>
            <a:ext cx="944545" cy="5476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Blog3</a:t>
            </a:r>
            <a:endParaRPr lang="en-US" dirty="0"/>
          </a:p>
        </p:txBody>
      </p:sp>
      <p:cxnSp>
        <p:nvCxnSpPr>
          <p:cNvPr id="10" name="Straight Connector 9"/>
          <p:cNvCxnSpPr>
            <a:stCxn id="11" idx="3"/>
            <a:endCxn id="8" idx="7"/>
          </p:cNvCxnSpPr>
          <p:nvPr/>
        </p:nvCxnSpPr>
        <p:spPr>
          <a:xfrm flipH="1">
            <a:off x="6398468" y="2206438"/>
            <a:ext cx="546407" cy="68113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5"/>
            <a:endCxn id="12" idx="1"/>
          </p:cNvCxnSpPr>
          <p:nvPr/>
        </p:nvCxnSpPr>
        <p:spPr>
          <a:xfrm>
            <a:off x="7612770" y="2206438"/>
            <a:ext cx="546407" cy="68113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2" idx="2"/>
          </p:cNvCxnSpPr>
          <p:nvPr/>
        </p:nvCxnSpPr>
        <p:spPr>
          <a:xfrm flipH="1" flipV="1">
            <a:off x="6550869" y="3039974"/>
            <a:ext cx="1469983" cy="4121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8" idx="0"/>
            <a:endCxn id="11" idx="4"/>
          </p:cNvCxnSpPr>
          <p:nvPr/>
        </p:nvCxnSpPr>
        <p:spPr>
          <a:xfrm flipV="1">
            <a:off x="7278822" y="2286637"/>
            <a:ext cx="1" cy="154789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8" idx="7"/>
            <a:endCxn id="12" idx="3"/>
          </p:cNvCxnSpPr>
          <p:nvPr/>
        </p:nvCxnSpPr>
        <p:spPr>
          <a:xfrm flipV="1">
            <a:off x="7612769" y="3274811"/>
            <a:ext cx="546408" cy="63991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8" idx="1"/>
            <a:endCxn id="8" idx="5"/>
          </p:cNvCxnSpPr>
          <p:nvPr/>
        </p:nvCxnSpPr>
        <p:spPr>
          <a:xfrm flipH="1" flipV="1">
            <a:off x="6398468" y="3274811"/>
            <a:ext cx="546406" cy="63991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3" idx="0"/>
            <a:endCxn id="8" idx="4"/>
          </p:cNvCxnSpPr>
          <p:nvPr/>
        </p:nvCxnSpPr>
        <p:spPr>
          <a:xfrm flipV="1">
            <a:off x="6064520" y="3355010"/>
            <a:ext cx="1" cy="133553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33" idx="7"/>
            <a:endCxn id="18" idx="3"/>
          </p:cNvCxnSpPr>
          <p:nvPr/>
        </p:nvCxnSpPr>
        <p:spPr>
          <a:xfrm flipV="1">
            <a:off x="6398467" y="4301966"/>
            <a:ext cx="546407" cy="4687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7" idx="1"/>
            <a:endCxn id="18" idx="5"/>
          </p:cNvCxnSpPr>
          <p:nvPr/>
        </p:nvCxnSpPr>
        <p:spPr>
          <a:xfrm flipH="1" flipV="1">
            <a:off x="7612769" y="4301966"/>
            <a:ext cx="546408" cy="4687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8" idx="4"/>
            <a:endCxn id="19" idx="0"/>
          </p:cNvCxnSpPr>
          <p:nvPr/>
        </p:nvCxnSpPr>
        <p:spPr>
          <a:xfrm>
            <a:off x="7278822" y="4382165"/>
            <a:ext cx="0" cy="12445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17" idx="3"/>
            <a:endCxn id="19" idx="7"/>
          </p:cNvCxnSpPr>
          <p:nvPr/>
        </p:nvCxnSpPr>
        <p:spPr>
          <a:xfrm flipH="1">
            <a:off x="7612769" y="5157978"/>
            <a:ext cx="546408" cy="5489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5715501" y="1173846"/>
            <a:ext cx="3307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Blog and News Network</a:t>
            </a:r>
            <a:endParaRPr lang="en-US" sz="2400" b="1" dirty="0"/>
          </a:p>
        </p:txBody>
      </p:sp>
      <p:sp>
        <p:nvSpPr>
          <p:cNvPr id="65" name="Rectangle 64"/>
          <p:cNvSpPr/>
          <p:nvPr/>
        </p:nvSpPr>
        <p:spPr>
          <a:xfrm>
            <a:off x="5867399" y="1744214"/>
            <a:ext cx="886641" cy="46222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Yes, we can!</a:t>
            </a:r>
            <a:endParaRPr lang="en-US" dirty="0"/>
          </a:p>
        </p:txBody>
      </p:sp>
      <p:sp>
        <p:nvSpPr>
          <p:cNvPr id="67" name="Rectangle 66"/>
          <p:cNvSpPr/>
          <p:nvPr/>
        </p:nvSpPr>
        <p:spPr>
          <a:xfrm>
            <a:off x="5584884" y="2315894"/>
            <a:ext cx="886641" cy="46222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Yes, we can!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8049803" y="2315894"/>
            <a:ext cx="886641" cy="46222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Yes, we can!</a:t>
            </a:r>
            <a:endParaRPr lang="en-US" dirty="0"/>
          </a:p>
        </p:txBody>
      </p:sp>
      <p:sp>
        <p:nvSpPr>
          <p:cNvPr id="69" name="Rectangle 68"/>
          <p:cNvSpPr/>
          <p:nvPr/>
        </p:nvSpPr>
        <p:spPr>
          <a:xfrm>
            <a:off x="5650151" y="5255473"/>
            <a:ext cx="886641" cy="46222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Yes, we can!</a:t>
            </a:r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6810748" y="3355089"/>
            <a:ext cx="886641" cy="46222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Yes, we can!</a:t>
            </a:r>
            <a:endParaRPr lang="en-US" dirty="0"/>
          </a:p>
        </p:txBody>
      </p:sp>
      <p:sp>
        <p:nvSpPr>
          <p:cNvPr id="73" name="Oval 72"/>
          <p:cNvSpPr/>
          <p:nvPr/>
        </p:nvSpPr>
        <p:spPr>
          <a:xfrm>
            <a:off x="6813914" y="1747966"/>
            <a:ext cx="944545" cy="547635"/>
          </a:xfrm>
          <a:prstGeom prst="ellipse">
            <a:avLst/>
          </a:prstGeom>
          <a:solidFill>
            <a:srgbClr val="00B0F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Oval 73"/>
          <p:cNvSpPr/>
          <p:nvPr/>
        </p:nvSpPr>
        <p:spPr>
          <a:xfrm>
            <a:off x="5584884" y="2801194"/>
            <a:ext cx="944545" cy="547635"/>
          </a:xfrm>
          <a:prstGeom prst="ellipse">
            <a:avLst/>
          </a:prstGeom>
          <a:solidFill>
            <a:srgbClr val="00B0F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Oval 74"/>
          <p:cNvSpPr/>
          <p:nvPr/>
        </p:nvSpPr>
        <p:spPr>
          <a:xfrm>
            <a:off x="8006776" y="2807375"/>
            <a:ext cx="944545" cy="547635"/>
          </a:xfrm>
          <a:prstGeom prst="ellipse">
            <a:avLst/>
          </a:prstGeom>
          <a:solidFill>
            <a:srgbClr val="00B0F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Oval 75"/>
          <p:cNvSpPr/>
          <p:nvPr/>
        </p:nvSpPr>
        <p:spPr>
          <a:xfrm>
            <a:off x="6804014" y="3846283"/>
            <a:ext cx="944545" cy="547635"/>
          </a:xfrm>
          <a:prstGeom prst="ellipse">
            <a:avLst/>
          </a:prstGeom>
          <a:solidFill>
            <a:srgbClr val="00B0F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Oval 76"/>
          <p:cNvSpPr/>
          <p:nvPr/>
        </p:nvSpPr>
        <p:spPr>
          <a:xfrm>
            <a:off x="5592246" y="4688167"/>
            <a:ext cx="944545" cy="547635"/>
          </a:xfrm>
          <a:prstGeom prst="ellipse">
            <a:avLst/>
          </a:prstGeom>
          <a:solidFill>
            <a:srgbClr val="00B0F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75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5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Case-study: </a:t>
            </a:r>
            <a:r>
              <a:rPr lang="en-US" dirty="0" err="1"/>
              <a:t>MeMetracker</a:t>
            </a:r>
            <a:r>
              <a:rPr lang="en-US" dirty="0"/>
              <a:t> </a:t>
            </a:r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Question: Is the subgraph induced by the flow of the cascade similar to the topic content?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Our Approach:</a:t>
            </a:r>
            <a:endParaRPr lang="en-US" dirty="0"/>
          </a:p>
          <a:p>
            <a:r>
              <a:rPr lang="en-US" dirty="0" smtClean="0"/>
              <a:t>Embed </a:t>
            </a:r>
            <a:r>
              <a:rPr lang="en-US" dirty="0"/>
              <a:t>the subgraphs </a:t>
            </a:r>
            <a:r>
              <a:rPr lang="en-US" dirty="0" smtClean="0"/>
              <a:t>educed </a:t>
            </a:r>
            <a:r>
              <a:rPr lang="en-US" dirty="0"/>
              <a:t>by the </a:t>
            </a:r>
            <a:r>
              <a:rPr lang="en-US" dirty="0" smtClean="0"/>
              <a:t>cascades by leveraging sub2vec</a:t>
            </a:r>
          </a:p>
          <a:p>
            <a:r>
              <a:rPr lang="en-US" dirty="0" smtClean="0"/>
              <a:t>Cluster </a:t>
            </a:r>
            <a:r>
              <a:rPr lang="en-US" dirty="0"/>
              <a:t>the </a:t>
            </a:r>
            <a:r>
              <a:rPr lang="en-US" dirty="0" smtClean="0"/>
              <a:t>subgraph embedding</a:t>
            </a:r>
          </a:p>
          <a:p>
            <a:r>
              <a:rPr lang="en-US" dirty="0" smtClean="0"/>
              <a:t>Observe </a:t>
            </a:r>
            <a:r>
              <a:rPr lang="en-US" dirty="0"/>
              <a:t>the common ‘topics’ in each cluster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21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862" y="3879850"/>
            <a:ext cx="5172075" cy="140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Case-study: </a:t>
            </a:r>
            <a:r>
              <a:rPr lang="en-US" dirty="0" err="1"/>
              <a:t>MeMetracker</a:t>
            </a:r>
            <a:endParaRPr lang="en-US" dirty="0"/>
          </a:p>
        </p:txBody>
      </p:sp>
      <p:pic>
        <p:nvPicPr>
          <p:cNvPr id="30" name="Content Placeholder 2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75" y="1772853"/>
            <a:ext cx="4200525" cy="110728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41</a:t>
            </a:fld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" y="3746500"/>
            <a:ext cx="4524375" cy="154305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173" y="1662945"/>
            <a:ext cx="4122738" cy="121718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801974" y="2851651"/>
            <a:ext cx="1364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Religious</a:t>
            </a:r>
            <a:endParaRPr 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310474" y="2880134"/>
            <a:ext cx="1955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Entertainment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801974" y="5187629"/>
            <a:ext cx="1194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Spanish</a:t>
            </a:r>
            <a:endParaRPr 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463865" y="5187629"/>
            <a:ext cx="1070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Politics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230498" y="5894306"/>
            <a:ext cx="6982168" cy="52322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Memes of similar topic induce similar subgraphs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64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837" y="1371600"/>
            <a:ext cx="5648325" cy="411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Scalability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2859" y="5634561"/>
            <a:ext cx="7479035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Sub2Vec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scales linearly w.r.t number of subgraphs 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8" name="爆炸形 1 5"/>
          <p:cNvSpPr/>
          <p:nvPr/>
        </p:nvSpPr>
        <p:spPr bwMode="auto">
          <a:xfrm>
            <a:off x="6334020" y="291611"/>
            <a:ext cx="2750658" cy="2187949"/>
          </a:xfrm>
          <a:prstGeom prst="irregularSeal1">
            <a:avLst/>
          </a:prstGeom>
          <a:solidFill>
            <a:schemeClr val="bg2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ＭＳ Ｐゴシック" pitchFamily="116" charset="-128"/>
              </a:rPr>
              <a:t>More results in paper</a:t>
            </a:r>
          </a:p>
        </p:txBody>
      </p:sp>
    </p:spTree>
    <p:extLst>
      <p:ext uri="{BB962C8B-B14F-4D97-AF65-F5344CB8AC3E}">
        <p14:creationId xmlns:p14="http://schemas.microsoft.com/office/powerpoint/2010/main" val="349633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Motivation</a:t>
            </a:r>
          </a:p>
          <a:p>
            <a:r>
              <a:rPr lang="en-US" b="0" dirty="0"/>
              <a:t>Problem Formulation</a:t>
            </a:r>
          </a:p>
          <a:p>
            <a:r>
              <a:rPr lang="en-US" b="0" dirty="0"/>
              <a:t>Method</a:t>
            </a:r>
          </a:p>
          <a:p>
            <a:r>
              <a:rPr lang="en-US" b="0" dirty="0"/>
              <a:t>Experiments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Conclusion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28000" y="6470704"/>
            <a:ext cx="730250" cy="274320"/>
          </a:xfrm>
        </p:spPr>
        <p:txBody>
          <a:bodyPr/>
          <a:lstStyle/>
          <a:p>
            <a:fld id="{101BE169-5F33-4002-A332-9BF0EA1EAB5D}" type="slidenum">
              <a:rPr lang="en-US" smtClean="0"/>
              <a:t>43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481" y="2433300"/>
            <a:ext cx="2165451" cy="1522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0" dirty="0" smtClean="0"/>
              <a:t>Problems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ormulated</a:t>
            </a:r>
            <a:r>
              <a:rPr lang="en-US" b="0" dirty="0" smtClean="0"/>
              <a:t> novel Subgraph Embedding Problem</a:t>
            </a:r>
          </a:p>
          <a:p>
            <a:pPr lvl="1"/>
            <a:r>
              <a:rPr lang="en-US" dirty="0" smtClean="0"/>
              <a:t>Introduced the Neighborhood/Structural Property</a:t>
            </a:r>
            <a:endParaRPr lang="en-US" b="0" dirty="0" smtClean="0"/>
          </a:p>
          <a:p>
            <a:r>
              <a:rPr lang="en-US" b="0" dirty="0" smtClean="0"/>
              <a:t>Algorithms</a:t>
            </a:r>
          </a:p>
          <a:p>
            <a:pPr lvl="1"/>
            <a:r>
              <a:rPr lang="en-US" dirty="0"/>
              <a:t>P</a:t>
            </a:r>
            <a:r>
              <a:rPr lang="en-US" b="0" dirty="0" smtClean="0"/>
              <a:t>roposed effective and efficient </a:t>
            </a:r>
            <a:r>
              <a:rPr lang="en-US" dirty="0" smtClean="0"/>
              <a:t>Sub2Vec</a:t>
            </a:r>
            <a:endParaRPr lang="en-US" dirty="0" smtClean="0"/>
          </a:p>
          <a:p>
            <a:r>
              <a:rPr lang="en-US" dirty="0" smtClean="0"/>
              <a:t>Experiments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arge Datasets, Performance, Scalability</a:t>
            </a:r>
          </a:p>
          <a:p>
            <a:r>
              <a:rPr lang="en-US" b="0" dirty="0" smtClean="0"/>
              <a:t>Applications</a:t>
            </a:r>
            <a:endParaRPr lang="en-US" dirty="0"/>
          </a:p>
          <a:p>
            <a:pPr lvl="1"/>
            <a:r>
              <a:rPr lang="en-US" dirty="0" smtClean="0"/>
              <a:t>Community Detection</a:t>
            </a:r>
          </a:p>
          <a:p>
            <a:pPr lvl="1"/>
            <a:r>
              <a:rPr lang="en-US" dirty="0" smtClean="0"/>
              <a:t>Graph Classification</a:t>
            </a:r>
          </a:p>
          <a:p>
            <a:pPr lvl="1"/>
            <a:r>
              <a:rPr lang="en-US" dirty="0" smtClean="0"/>
              <a:t>Sense Making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28000" y="6470704"/>
            <a:ext cx="730250" cy="274320"/>
          </a:xfrm>
        </p:spPr>
        <p:txBody>
          <a:bodyPr/>
          <a:lstStyle/>
          <a:p>
            <a:fld id="{101BE169-5F33-4002-A332-9BF0EA1EAB5D}" type="slidenum">
              <a:rPr lang="en-US" smtClean="0"/>
              <a:t>44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 rot="5400000">
            <a:off x="7528792" y="4132695"/>
            <a:ext cx="448218" cy="284618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9691" y="4514031"/>
            <a:ext cx="1471033" cy="169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70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28000" y="6470704"/>
            <a:ext cx="730250" cy="274320"/>
          </a:xfrm>
        </p:spPr>
        <p:txBody>
          <a:bodyPr/>
          <a:lstStyle/>
          <a:p>
            <a:fld id="{101BE169-5F33-4002-A332-9BF0EA1EAB5D}" type="slidenum">
              <a:rPr lang="en-US" smtClean="0"/>
              <a:t>45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682933" y="1646802"/>
            <a:ext cx="4378004" cy="99351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Code at:</a:t>
            </a:r>
          </a:p>
          <a:p>
            <a:pPr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http://people.cs.vt.edu/~bijaya</a:t>
            </a:r>
          </a:p>
        </p:txBody>
      </p:sp>
      <p:pic>
        <p:nvPicPr>
          <p:cNvPr id="7" name="Picture 2" descr="http://t0.gstatic.com/images?q=tbn:ANd9GcQpH156shFzSx1HmAKxsBrk_sUtGWXvGLHm6T2QYpOnRxkrEmDtw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3694" y="1856888"/>
            <a:ext cx="604785" cy="604785"/>
          </a:xfrm>
          <a:prstGeom prst="rect">
            <a:avLst/>
          </a:prstGeom>
          <a:noFill/>
        </p:spPr>
      </p:pic>
      <p:sp>
        <p:nvSpPr>
          <p:cNvPr id="8" name="Content Placeholder 2"/>
          <p:cNvSpPr>
            <a:spLocks noGrp="1"/>
          </p:cNvSpPr>
          <p:nvPr/>
        </p:nvSpPr>
        <p:spPr>
          <a:xfrm>
            <a:off x="4560385" y="1376772"/>
            <a:ext cx="1458162" cy="99351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Funding:</a:t>
            </a:r>
          </a:p>
        </p:txBody>
      </p:sp>
      <p:pic>
        <p:nvPicPr>
          <p:cNvPr id="9" name="Picture 3" descr="facebook-for-ios-icon.jpg (177×178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955" y="1876695"/>
            <a:ext cx="506167" cy="50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www.cchumanities.org/wp-content/uploads/2016/10/70578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165" y="1827523"/>
            <a:ext cx="812795" cy="81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people.cs.vt.edu/~badityap/badityap-portrai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820" y="2821184"/>
            <a:ext cx="765329" cy="102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yaozhang\AppData\Roaming\Tencent\Users\439300090\QQ\WinTemp\RichOle\F]5B[{YIGK9RT2S2}A85B{K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110" y="2766163"/>
            <a:ext cx="743649" cy="101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35" y="2851766"/>
            <a:ext cx="945869" cy="945869"/>
          </a:xfrm>
          <a:prstGeom prst="rect">
            <a:avLst/>
          </a:prstGeom>
        </p:spPr>
      </p:pic>
      <p:pic>
        <p:nvPicPr>
          <p:cNvPr id="13314" name="Picture 2" descr="Image result for ORN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223" y="1843647"/>
            <a:ext cx="1223777" cy="63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/>
          <p:cNvCxnSpPr/>
          <p:nvPr/>
        </p:nvCxnSpPr>
        <p:spPr>
          <a:xfrm>
            <a:off x="0" y="4153335"/>
            <a:ext cx="9102985" cy="727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http://dac.cs.vt.edu/wp-content/uploads/2016/02/Ramakrishnan-updated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851" y="2899498"/>
            <a:ext cx="889728" cy="95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Adhikari, Zhang, Ramakrishnan, Prakash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17018" y="4278921"/>
            <a:ext cx="2358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Set of Subgraphs</a:t>
            </a:r>
            <a:endParaRPr lang="en-US" sz="2400" b="1" dirty="0"/>
          </a:p>
        </p:txBody>
      </p:sp>
      <p:sp>
        <p:nvSpPr>
          <p:cNvPr id="30" name="Right Arrow 29"/>
          <p:cNvSpPr/>
          <p:nvPr/>
        </p:nvSpPr>
        <p:spPr>
          <a:xfrm>
            <a:off x="3292471" y="5383099"/>
            <a:ext cx="581030" cy="255044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507561" y="4304903"/>
            <a:ext cx="292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Subgraph Embedding</a:t>
            </a:r>
            <a:endParaRPr lang="en-US" sz="2400" b="1" dirty="0"/>
          </a:p>
        </p:txBody>
      </p:sp>
      <p:sp>
        <p:nvSpPr>
          <p:cNvPr id="36" name="Right Arrow 35"/>
          <p:cNvSpPr/>
          <p:nvPr/>
        </p:nvSpPr>
        <p:spPr>
          <a:xfrm>
            <a:off x="5985969" y="5344085"/>
            <a:ext cx="581030" cy="255044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671848" y="4816001"/>
            <a:ext cx="24721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Classification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Community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Link Prediction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Anomaly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Sense Making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…</a:t>
            </a:r>
            <a:endParaRPr lang="en-US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568314" y="4283401"/>
            <a:ext cx="2558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Data Mining Tasks</a:t>
            </a:r>
            <a:endParaRPr lang="en-US" sz="2400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830" y="4706424"/>
            <a:ext cx="2641162" cy="185635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03219" y="4649398"/>
            <a:ext cx="1630824" cy="18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8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9403</TotalTime>
  <Words>1561</Words>
  <Application>Microsoft Office PowerPoint</Application>
  <PresentationFormat>On-screen Show (4:3)</PresentationFormat>
  <Paragraphs>488</Paragraphs>
  <Slides>45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ＭＳ Ｐゴシック</vt:lpstr>
      <vt:lpstr>Arial</vt:lpstr>
      <vt:lpstr>Calibri</vt:lpstr>
      <vt:lpstr>Cambria Math</vt:lpstr>
      <vt:lpstr>Times New Roman</vt:lpstr>
      <vt:lpstr>Tw Cen MT</vt:lpstr>
      <vt:lpstr>Tw Cen MT Condensed</vt:lpstr>
      <vt:lpstr>Wingdings</vt:lpstr>
      <vt:lpstr>Wingdings 3</vt:lpstr>
      <vt:lpstr>Integral</vt:lpstr>
      <vt:lpstr>Sub2Vec: Feature Learning for Subgraphs</vt:lpstr>
      <vt:lpstr>Outline</vt:lpstr>
      <vt:lpstr>Motivation</vt:lpstr>
      <vt:lpstr>Motivation: Previous work</vt:lpstr>
      <vt:lpstr>Limitation of node embeddings</vt:lpstr>
      <vt:lpstr>More Applications</vt:lpstr>
      <vt:lpstr>Motivation: Our Approach</vt:lpstr>
      <vt:lpstr>Outline</vt:lpstr>
      <vt:lpstr>Problem Formulation: Setting</vt:lpstr>
      <vt:lpstr>Problem formulation: Challenges</vt:lpstr>
      <vt:lpstr>Property 1: Neighborhood</vt:lpstr>
      <vt:lpstr>Capturing neighborhood property</vt:lpstr>
      <vt:lpstr>Property 2: Structural</vt:lpstr>
      <vt:lpstr>How to capture structural property of a subgraphs? </vt:lpstr>
      <vt:lpstr>Capturing Structural Property</vt:lpstr>
      <vt:lpstr>Capturing Structural property</vt:lpstr>
      <vt:lpstr>Problem Statement</vt:lpstr>
      <vt:lpstr>Outline</vt:lpstr>
      <vt:lpstr>Sub2vec Framework</vt:lpstr>
      <vt:lpstr>Samples of paths</vt:lpstr>
      <vt:lpstr>Feature learning</vt:lpstr>
      <vt:lpstr>Sub2vec: DM</vt:lpstr>
      <vt:lpstr>Sub2vec: DM Objective</vt:lpstr>
      <vt:lpstr>Sub2vec: DBON</vt:lpstr>
      <vt:lpstr>Sub2vec: DBON Objective</vt:lpstr>
      <vt:lpstr>Complete algorithm</vt:lpstr>
      <vt:lpstr>Outline</vt:lpstr>
      <vt:lpstr>Community detection using subvec</vt:lpstr>
      <vt:lpstr>Community detection: Method</vt:lpstr>
      <vt:lpstr>Community Visualization</vt:lpstr>
      <vt:lpstr>Community detection: datasets</vt:lpstr>
      <vt:lpstr>Community detection: Baselines</vt:lpstr>
      <vt:lpstr>Community detection: results</vt:lpstr>
      <vt:lpstr>Graph Classification using sub2vec</vt:lpstr>
      <vt:lpstr>Graph Classification: Approach</vt:lpstr>
      <vt:lpstr>Dataset for Graph Classification</vt:lpstr>
      <vt:lpstr>Graph Classification: Baselines</vt:lpstr>
      <vt:lpstr>Graph Classification: Results</vt:lpstr>
      <vt:lpstr>Case-study: MeMetracker Dataset</vt:lpstr>
      <vt:lpstr>Case-study: MeMetracker Approach</vt:lpstr>
      <vt:lpstr>Case-study: MeMetracker</vt:lpstr>
      <vt:lpstr>Scalability</vt:lpstr>
      <vt:lpstr>Outline</vt:lpstr>
      <vt:lpstr>Conclusion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Beezay</dc:creator>
  <cp:lastModifiedBy>Bijaya</cp:lastModifiedBy>
  <cp:revision>2524</cp:revision>
  <dcterms:created xsi:type="dcterms:W3CDTF">2017-04-10T14:44:30Z</dcterms:created>
  <dcterms:modified xsi:type="dcterms:W3CDTF">2018-06-04T14:40:43Z</dcterms:modified>
</cp:coreProperties>
</file>